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7" r:id="rId2"/>
    <p:sldId id="354" r:id="rId3"/>
    <p:sldId id="349" r:id="rId4"/>
    <p:sldId id="352" r:id="rId5"/>
    <p:sldId id="350" r:id="rId6"/>
    <p:sldId id="302" r:id="rId7"/>
    <p:sldId id="303" r:id="rId8"/>
    <p:sldId id="327" r:id="rId9"/>
    <p:sldId id="371" r:id="rId10"/>
    <p:sldId id="370" r:id="rId11"/>
    <p:sldId id="358" r:id="rId12"/>
    <p:sldId id="369" r:id="rId13"/>
    <p:sldId id="359" r:id="rId14"/>
    <p:sldId id="360" r:id="rId15"/>
    <p:sldId id="361" r:id="rId16"/>
    <p:sldId id="362" r:id="rId17"/>
    <p:sldId id="364" r:id="rId18"/>
    <p:sldId id="31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BE51B4-7FA6-4734-B2F7-77E6830CE97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49C3D8-D38A-4591-BA5A-ED6FF9EF8AB8}">
      <dgm:prSet/>
      <dgm:spPr/>
      <dgm:t>
        <a:bodyPr/>
        <a:lstStyle/>
        <a:p>
          <a:r>
            <a:rPr lang="en-US" b="1"/>
            <a:t>Total American Indian/Alaska Native (AI/AN) alone population: 2.9 million or about 0.9 percent of the US population.  </a:t>
          </a:r>
          <a:endParaRPr lang="en-US"/>
        </a:p>
      </dgm:t>
    </dgm:pt>
    <dgm:pt modelId="{A6DEDE7B-7A1B-4B56-992F-13E26327EAD7}" type="parTrans" cxnId="{B6CA5825-0B42-48C7-AD82-4E1EF7D4EF8C}">
      <dgm:prSet/>
      <dgm:spPr/>
      <dgm:t>
        <a:bodyPr/>
        <a:lstStyle/>
        <a:p>
          <a:endParaRPr lang="en-US"/>
        </a:p>
      </dgm:t>
    </dgm:pt>
    <dgm:pt modelId="{29E6B16A-B40F-46E3-870E-8005639B2F08}" type="sibTrans" cxnId="{B6CA5825-0B42-48C7-AD82-4E1EF7D4EF8C}">
      <dgm:prSet/>
      <dgm:spPr/>
      <dgm:t>
        <a:bodyPr/>
        <a:lstStyle/>
        <a:p>
          <a:endParaRPr lang="en-US"/>
        </a:p>
      </dgm:t>
    </dgm:pt>
    <dgm:pt modelId="{41F2841C-01F7-49C6-81A3-9D5C86BB9C04}">
      <dgm:prSet/>
      <dgm:spPr/>
      <dgm:t>
        <a:bodyPr/>
        <a:lstStyle/>
        <a:p>
          <a:r>
            <a:rPr lang="en-US" b="1"/>
            <a:t>Total AI/AN population alone or in combination with other races: 5.2 million or 1.7 percent of the US population</a:t>
          </a:r>
          <a:r>
            <a:rPr lang="en-US"/>
            <a:t>.</a:t>
          </a:r>
        </a:p>
      </dgm:t>
    </dgm:pt>
    <dgm:pt modelId="{1A223E4B-D6D5-4E96-961A-B03DAFA6D37F}" type="parTrans" cxnId="{7C4704CC-7C78-47E7-B183-E1E3608A3B19}">
      <dgm:prSet/>
      <dgm:spPr/>
      <dgm:t>
        <a:bodyPr/>
        <a:lstStyle/>
        <a:p>
          <a:endParaRPr lang="en-US"/>
        </a:p>
      </dgm:t>
    </dgm:pt>
    <dgm:pt modelId="{DECAB793-2714-4CFB-8D6C-11564BF85935}" type="sibTrans" cxnId="{7C4704CC-7C78-47E7-B183-E1E3608A3B19}">
      <dgm:prSet/>
      <dgm:spPr/>
      <dgm:t>
        <a:bodyPr/>
        <a:lstStyle/>
        <a:p>
          <a:endParaRPr lang="en-US"/>
        </a:p>
      </dgm:t>
    </dgm:pt>
    <dgm:pt modelId="{AAFBCB1B-AB83-4731-91A7-2B6669644D70}">
      <dgm:prSet/>
      <dgm:spPr/>
      <dgm:t>
        <a:bodyPr/>
        <a:lstStyle/>
        <a:p>
          <a:r>
            <a:rPr lang="en-US" b="1"/>
            <a:t>States with the highest proportion of American Indians and Alaska Natives: Alaska (19.5%), Oklahoma (12.9%), New Mexico (10.7%).</a:t>
          </a:r>
          <a:endParaRPr lang="en-US"/>
        </a:p>
      </dgm:t>
    </dgm:pt>
    <dgm:pt modelId="{6E4D4461-8C03-421C-8EA2-C398236B346D}" type="parTrans" cxnId="{E4358705-5D29-4A01-B8D5-D5551B0FD632}">
      <dgm:prSet/>
      <dgm:spPr/>
      <dgm:t>
        <a:bodyPr/>
        <a:lstStyle/>
        <a:p>
          <a:endParaRPr lang="en-US"/>
        </a:p>
      </dgm:t>
    </dgm:pt>
    <dgm:pt modelId="{01469306-C1D8-4F85-A5D5-6D2C59B2A7B4}" type="sibTrans" cxnId="{E4358705-5D29-4A01-B8D5-D5551B0FD632}">
      <dgm:prSet/>
      <dgm:spPr/>
      <dgm:t>
        <a:bodyPr/>
        <a:lstStyle/>
        <a:p>
          <a:endParaRPr lang="en-US"/>
        </a:p>
      </dgm:t>
    </dgm:pt>
    <dgm:pt modelId="{5D0A0CD7-0680-4FF2-B566-BF0E8DD81A44}">
      <dgm:prSet/>
      <dgm:spPr/>
      <dgm:t>
        <a:bodyPr/>
        <a:lstStyle/>
        <a:p>
          <a:r>
            <a:rPr lang="en-US" b="1"/>
            <a:t>71% of American Indian/Alaska Natives live in urban settings – a large percentage of Urban Indians are migratory (returning to tribal community and then back to the urban environment)</a:t>
          </a:r>
          <a:endParaRPr lang="en-US"/>
        </a:p>
      </dgm:t>
    </dgm:pt>
    <dgm:pt modelId="{980F9A86-0835-4F03-AC78-AC805BC20B5E}" type="parTrans" cxnId="{B2F3397F-B002-4643-B9C3-E3565061A668}">
      <dgm:prSet/>
      <dgm:spPr/>
      <dgm:t>
        <a:bodyPr/>
        <a:lstStyle/>
        <a:p>
          <a:endParaRPr lang="en-US"/>
        </a:p>
      </dgm:t>
    </dgm:pt>
    <dgm:pt modelId="{CA18A42E-DA08-4036-AECA-719734ECEA1C}" type="sibTrans" cxnId="{B2F3397F-B002-4643-B9C3-E3565061A668}">
      <dgm:prSet/>
      <dgm:spPr/>
      <dgm:t>
        <a:bodyPr/>
        <a:lstStyle/>
        <a:p>
          <a:endParaRPr lang="en-US"/>
        </a:p>
      </dgm:t>
    </dgm:pt>
    <dgm:pt modelId="{48CF8960-5D9F-47FE-B8BE-AE707BC3DBC3}" type="pres">
      <dgm:prSet presAssocID="{E0BE51B4-7FA6-4734-B2F7-77E6830CE97B}" presName="vert0" presStyleCnt="0">
        <dgm:presLayoutVars>
          <dgm:dir/>
          <dgm:animOne val="branch"/>
          <dgm:animLvl val="lvl"/>
        </dgm:presLayoutVars>
      </dgm:prSet>
      <dgm:spPr/>
    </dgm:pt>
    <dgm:pt modelId="{7ABE5221-37E6-4A70-BC83-BA7A3F43F3A6}" type="pres">
      <dgm:prSet presAssocID="{DC49C3D8-D38A-4591-BA5A-ED6FF9EF8AB8}" presName="thickLine" presStyleLbl="alignNode1" presStyleIdx="0" presStyleCnt="4"/>
      <dgm:spPr/>
    </dgm:pt>
    <dgm:pt modelId="{2D4422E3-6DA0-4A24-B469-04DDC92AEF93}" type="pres">
      <dgm:prSet presAssocID="{DC49C3D8-D38A-4591-BA5A-ED6FF9EF8AB8}" presName="horz1" presStyleCnt="0"/>
      <dgm:spPr/>
    </dgm:pt>
    <dgm:pt modelId="{8A0FF7A3-E4D3-47EC-9450-93C9A5540EA3}" type="pres">
      <dgm:prSet presAssocID="{DC49C3D8-D38A-4591-BA5A-ED6FF9EF8AB8}" presName="tx1" presStyleLbl="revTx" presStyleIdx="0" presStyleCnt="4"/>
      <dgm:spPr/>
    </dgm:pt>
    <dgm:pt modelId="{48316C54-FEFC-4FE4-921B-EB61E943E344}" type="pres">
      <dgm:prSet presAssocID="{DC49C3D8-D38A-4591-BA5A-ED6FF9EF8AB8}" presName="vert1" presStyleCnt="0"/>
      <dgm:spPr/>
    </dgm:pt>
    <dgm:pt modelId="{B6A91105-D4F1-4212-A9E8-7B8638382131}" type="pres">
      <dgm:prSet presAssocID="{41F2841C-01F7-49C6-81A3-9D5C86BB9C04}" presName="thickLine" presStyleLbl="alignNode1" presStyleIdx="1" presStyleCnt="4"/>
      <dgm:spPr/>
    </dgm:pt>
    <dgm:pt modelId="{7F5D96BD-5130-47E5-AAF3-B0431F7920A0}" type="pres">
      <dgm:prSet presAssocID="{41F2841C-01F7-49C6-81A3-9D5C86BB9C04}" presName="horz1" presStyleCnt="0"/>
      <dgm:spPr/>
    </dgm:pt>
    <dgm:pt modelId="{B1D3E263-A06C-46E0-95E3-7908384E4D2B}" type="pres">
      <dgm:prSet presAssocID="{41F2841C-01F7-49C6-81A3-9D5C86BB9C04}" presName="tx1" presStyleLbl="revTx" presStyleIdx="1" presStyleCnt="4"/>
      <dgm:spPr/>
    </dgm:pt>
    <dgm:pt modelId="{38F3730F-7CE3-4664-97FA-2C35393469BE}" type="pres">
      <dgm:prSet presAssocID="{41F2841C-01F7-49C6-81A3-9D5C86BB9C04}" presName="vert1" presStyleCnt="0"/>
      <dgm:spPr/>
    </dgm:pt>
    <dgm:pt modelId="{39B44BF0-7440-4F3B-BE85-3BADFBAB94D7}" type="pres">
      <dgm:prSet presAssocID="{AAFBCB1B-AB83-4731-91A7-2B6669644D70}" presName="thickLine" presStyleLbl="alignNode1" presStyleIdx="2" presStyleCnt="4"/>
      <dgm:spPr/>
    </dgm:pt>
    <dgm:pt modelId="{B463C652-898B-4D94-A23C-4B3CEC24C466}" type="pres">
      <dgm:prSet presAssocID="{AAFBCB1B-AB83-4731-91A7-2B6669644D70}" presName="horz1" presStyleCnt="0"/>
      <dgm:spPr/>
    </dgm:pt>
    <dgm:pt modelId="{10E95BD1-9519-4B25-9B80-394334D2906F}" type="pres">
      <dgm:prSet presAssocID="{AAFBCB1B-AB83-4731-91A7-2B6669644D70}" presName="tx1" presStyleLbl="revTx" presStyleIdx="2" presStyleCnt="4"/>
      <dgm:spPr/>
    </dgm:pt>
    <dgm:pt modelId="{63075BAF-6ACE-48FB-BAAD-4901DB65B7DD}" type="pres">
      <dgm:prSet presAssocID="{AAFBCB1B-AB83-4731-91A7-2B6669644D70}" presName="vert1" presStyleCnt="0"/>
      <dgm:spPr/>
    </dgm:pt>
    <dgm:pt modelId="{7E343405-85CC-4B1D-8BB6-DAAC40C68D20}" type="pres">
      <dgm:prSet presAssocID="{5D0A0CD7-0680-4FF2-B566-BF0E8DD81A44}" presName="thickLine" presStyleLbl="alignNode1" presStyleIdx="3" presStyleCnt="4"/>
      <dgm:spPr/>
    </dgm:pt>
    <dgm:pt modelId="{1ED81823-E89E-4270-9AC3-082DD6CBEB6E}" type="pres">
      <dgm:prSet presAssocID="{5D0A0CD7-0680-4FF2-B566-BF0E8DD81A44}" presName="horz1" presStyleCnt="0"/>
      <dgm:spPr/>
    </dgm:pt>
    <dgm:pt modelId="{69F720EF-16F1-4559-80B9-EC806E791212}" type="pres">
      <dgm:prSet presAssocID="{5D0A0CD7-0680-4FF2-B566-BF0E8DD81A44}" presName="tx1" presStyleLbl="revTx" presStyleIdx="3" presStyleCnt="4"/>
      <dgm:spPr/>
    </dgm:pt>
    <dgm:pt modelId="{9EF6C47E-4779-4050-8E13-52839756E312}" type="pres">
      <dgm:prSet presAssocID="{5D0A0CD7-0680-4FF2-B566-BF0E8DD81A44}" presName="vert1" presStyleCnt="0"/>
      <dgm:spPr/>
    </dgm:pt>
  </dgm:ptLst>
  <dgm:cxnLst>
    <dgm:cxn modelId="{E4358705-5D29-4A01-B8D5-D5551B0FD632}" srcId="{E0BE51B4-7FA6-4734-B2F7-77E6830CE97B}" destId="{AAFBCB1B-AB83-4731-91A7-2B6669644D70}" srcOrd="2" destOrd="0" parTransId="{6E4D4461-8C03-421C-8EA2-C398236B346D}" sibTransId="{01469306-C1D8-4F85-A5D5-6D2C59B2A7B4}"/>
    <dgm:cxn modelId="{539CB11E-2A20-486C-994B-5D35E3BC8E6F}" type="presOf" srcId="{41F2841C-01F7-49C6-81A3-9D5C86BB9C04}" destId="{B1D3E263-A06C-46E0-95E3-7908384E4D2B}" srcOrd="0" destOrd="0" presId="urn:microsoft.com/office/officeart/2008/layout/LinedList"/>
    <dgm:cxn modelId="{B6CA5825-0B42-48C7-AD82-4E1EF7D4EF8C}" srcId="{E0BE51B4-7FA6-4734-B2F7-77E6830CE97B}" destId="{DC49C3D8-D38A-4591-BA5A-ED6FF9EF8AB8}" srcOrd="0" destOrd="0" parTransId="{A6DEDE7B-7A1B-4B56-992F-13E26327EAD7}" sibTransId="{29E6B16A-B40F-46E3-870E-8005639B2F08}"/>
    <dgm:cxn modelId="{3B7A2627-FB75-4410-A1D9-B960CE4B00DC}" type="presOf" srcId="{AAFBCB1B-AB83-4731-91A7-2B6669644D70}" destId="{10E95BD1-9519-4B25-9B80-394334D2906F}" srcOrd="0" destOrd="0" presId="urn:microsoft.com/office/officeart/2008/layout/LinedList"/>
    <dgm:cxn modelId="{3BBA826A-DB49-468F-8F0E-AD5DF58C35F4}" type="presOf" srcId="{5D0A0CD7-0680-4FF2-B566-BF0E8DD81A44}" destId="{69F720EF-16F1-4559-80B9-EC806E791212}" srcOrd="0" destOrd="0" presId="urn:microsoft.com/office/officeart/2008/layout/LinedList"/>
    <dgm:cxn modelId="{B2F3397F-B002-4643-B9C3-E3565061A668}" srcId="{E0BE51B4-7FA6-4734-B2F7-77E6830CE97B}" destId="{5D0A0CD7-0680-4FF2-B566-BF0E8DD81A44}" srcOrd="3" destOrd="0" parTransId="{980F9A86-0835-4F03-AC78-AC805BC20B5E}" sibTransId="{CA18A42E-DA08-4036-AECA-719734ECEA1C}"/>
    <dgm:cxn modelId="{44D44EC8-6573-4F43-A6BB-1A3A46C1B96F}" type="presOf" srcId="{E0BE51B4-7FA6-4734-B2F7-77E6830CE97B}" destId="{48CF8960-5D9F-47FE-B8BE-AE707BC3DBC3}" srcOrd="0" destOrd="0" presId="urn:microsoft.com/office/officeart/2008/layout/LinedList"/>
    <dgm:cxn modelId="{7C4704CC-7C78-47E7-B183-E1E3608A3B19}" srcId="{E0BE51B4-7FA6-4734-B2F7-77E6830CE97B}" destId="{41F2841C-01F7-49C6-81A3-9D5C86BB9C04}" srcOrd="1" destOrd="0" parTransId="{1A223E4B-D6D5-4E96-961A-B03DAFA6D37F}" sibTransId="{DECAB793-2714-4CFB-8D6C-11564BF85935}"/>
    <dgm:cxn modelId="{AFCB23FC-3065-4CC4-BEB0-A031585824EC}" type="presOf" srcId="{DC49C3D8-D38A-4591-BA5A-ED6FF9EF8AB8}" destId="{8A0FF7A3-E4D3-47EC-9450-93C9A5540EA3}" srcOrd="0" destOrd="0" presId="urn:microsoft.com/office/officeart/2008/layout/LinedList"/>
    <dgm:cxn modelId="{482F3306-6DC7-4271-B713-D36761FCFEEF}" type="presParOf" srcId="{48CF8960-5D9F-47FE-B8BE-AE707BC3DBC3}" destId="{7ABE5221-37E6-4A70-BC83-BA7A3F43F3A6}" srcOrd="0" destOrd="0" presId="urn:microsoft.com/office/officeart/2008/layout/LinedList"/>
    <dgm:cxn modelId="{8F72F27D-8843-49F6-925C-B149EB66C584}" type="presParOf" srcId="{48CF8960-5D9F-47FE-B8BE-AE707BC3DBC3}" destId="{2D4422E3-6DA0-4A24-B469-04DDC92AEF93}" srcOrd="1" destOrd="0" presId="urn:microsoft.com/office/officeart/2008/layout/LinedList"/>
    <dgm:cxn modelId="{2425F27A-2B32-4125-8009-FEF8E461952D}" type="presParOf" srcId="{2D4422E3-6DA0-4A24-B469-04DDC92AEF93}" destId="{8A0FF7A3-E4D3-47EC-9450-93C9A5540EA3}" srcOrd="0" destOrd="0" presId="urn:microsoft.com/office/officeart/2008/layout/LinedList"/>
    <dgm:cxn modelId="{BE9679C2-1247-41DF-9EDB-FD26A2D91EE0}" type="presParOf" srcId="{2D4422E3-6DA0-4A24-B469-04DDC92AEF93}" destId="{48316C54-FEFC-4FE4-921B-EB61E943E344}" srcOrd="1" destOrd="0" presId="urn:microsoft.com/office/officeart/2008/layout/LinedList"/>
    <dgm:cxn modelId="{54EACE3F-6344-4CA4-A771-4F2E700F78C7}" type="presParOf" srcId="{48CF8960-5D9F-47FE-B8BE-AE707BC3DBC3}" destId="{B6A91105-D4F1-4212-A9E8-7B8638382131}" srcOrd="2" destOrd="0" presId="urn:microsoft.com/office/officeart/2008/layout/LinedList"/>
    <dgm:cxn modelId="{2A994AAE-4251-406D-965C-1278C16AE602}" type="presParOf" srcId="{48CF8960-5D9F-47FE-B8BE-AE707BC3DBC3}" destId="{7F5D96BD-5130-47E5-AAF3-B0431F7920A0}" srcOrd="3" destOrd="0" presId="urn:microsoft.com/office/officeart/2008/layout/LinedList"/>
    <dgm:cxn modelId="{C2C26E30-65CE-4DC5-BC09-48904AA369BB}" type="presParOf" srcId="{7F5D96BD-5130-47E5-AAF3-B0431F7920A0}" destId="{B1D3E263-A06C-46E0-95E3-7908384E4D2B}" srcOrd="0" destOrd="0" presId="urn:microsoft.com/office/officeart/2008/layout/LinedList"/>
    <dgm:cxn modelId="{398BF763-56FB-4D8B-A46D-5C072E6CE851}" type="presParOf" srcId="{7F5D96BD-5130-47E5-AAF3-B0431F7920A0}" destId="{38F3730F-7CE3-4664-97FA-2C35393469BE}" srcOrd="1" destOrd="0" presId="urn:microsoft.com/office/officeart/2008/layout/LinedList"/>
    <dgm:cxn modelId="{400AECE6-FE30-4FDB-A8DE-0BEB194B0E10}" type="presParOf" srcId="{48CF8960-5D9F-47FE-B8BE-AE707BC3DBC3}" destId="{39B44BF0-7440-4F3B-BE85-3BADFBAB94D7}" srcOrd="4" destOrd="0" presId="urn:microsoft.com/office/officeart/2008/layout/LinedList"/>
    <dgm:cxn modelId="{CE84D88E-1B9C-4323-B320-6C7E8459CB72}" type="presParOf" srcId="{48CF8960-5D9F-47FE-B8BE-AE707BC3DBC3}" destId="{B463C652-898B-4D94-A23C-4B3CEC24C466}" srcOrd="5" destOrd="0" presId="urn:microsoft.com/office/officeart/2008/layout/LinedList"/>
    <dgm:cxn modelId="{2229B3E7-6DDF-4646-8853-0463EC4FE395}" type="presParOf" srcId="{B463C652-898B-4D94-A23C-4B3CEC24C466}" destId="{10E95BD1-9519-4B25-9B80-394334D2906F}" srcOrd="0" destOrd="0" presId="urn:microsoft.com/office/officeart/2008/layout/LinedList"/>
    <dgm:cxn modelId="{BA315A0A-8FC7-419E-8E5A-A524F591EB51}" type="presParOf" srcId="{B463C652-898B-4D94-A23C-4B3CEC24C466}" destId="{63075BAF-6ACE-48FB-BAAD-4901DB65B7DD}" srcOrd="1" destOrd="0" presId="urn:microsoft.com/office/officeart/2008/layout/LinedList"/>
    <dgm:cxn modelId="{ED381037-B0F2-4757-8B75-81A711591EE0}" type="presParOf" srcId="{48CF8960-5D9F-47FE-B8BE-AE707BC3DBC3}" destId="{7E343405-85CC-4B1D-8BB6-DAAC40C68D20}" srcOrd="6" destOrd="0" presId="urn:microsoft.com/office/officeart/2008/layout/LinedList"/>
    <dgm:cxn modelId="{38650942-3BA7-43B7-B9BD-892A89BC3A57}" type="presParOf" srcId="{48CF8960-5D9F-47FE-B8BE-AE707BC3DBC3}" destId="{1ED81823-E89E-4270-9AC3-082DD6CBEB6E}" srcOrd="7" destOrd="0" presId="urn:microsoft.com/office/officeart/2008/layout/LinedList"/>
    <dgm:cxn modelId="{F8EE6855-FEB6-45F0-86F6-FB301ABDDADC}" type="presParOf" srcId="{1ED81823-E89E-4270-9AC3-082DD6CBEB6E}" destId="{69F720EF-16F1-4559-80B9-EC806E791212}" srcOrd="0" destOrd="0" presId="urn:microsoft.com/office/officeart/2008/layout/LinedList"/>
    <dgm:cxn modelId="{064DDF6C-1087-43CE-9B41-7B46A2C34AD7}" type="presParOf" srcId="{1ED81823-E89E-4270-9AC3-082DD6CBEB6E}" destId="{9EF6C47E-4779-4050-8E13-52839756E3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D81CD-519C-4173-BA0D-69138DBDA2BA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578C8A-933B-48EA-9CAB-4B42F3669BA2}">
      <dgm:prSet/>
      <dgm:spPr/>
      <dgm:t>
        <a:bodyPr/>
        <a:lstStyle/>
        <a:p>
          <a:endParaRPr lang="en-US" dirty="0"/>
        </a:p>
        <a:p>
          <a:r>
            <a:rPr lang="en-US" dirty="0"/>
            <a:t>574 Federally Recognized </a:t>
          </a:r>
        </a:p>
        <a:p>
          <a:r>
            <a:rPr lang="en-US" dirty="0"/>
            <a:t> </a:t>
          </a:r>
        </a:p>
      </dgm:t>
    </dgm:pt>
    <dgm:pt modelId="{AFC593E7-5842-425B-8B69-32B6D9E2ECF8}" type="parTrans" cxnId="{D229F6F4-B46F-4B9A-86CF-8C9E974A8BA2}">
      <dgm:prSet/>
      <dgm:spPr/>
      <dgm:t>
        <a:bodyPr/>
        <a:lstStyle/>
        <a:p>
          <a:endParaRPr lang="en-US"/>
        </a:p>
      </dgm:t>
    </dgm:pt>
    <dgm:pt modelId="{04784CE9-76C7-4AF8-BB25-533420461A44}" type="sibTrans" cxnId="{D229F6F4-B46F-4B9A-86CF-8C9E974A8BA2}">
      <dgm:prSet phldrT="01" phldr="0"/>
      <dgm:spPr/>
      <dgm:t>
        <a:bodyPr/>
        <a:lstStyle/>
        <a:p>
          <a:endParaRPr lang="en-US" dirty="0"/>
        </a:p>
      </dgm:t>
    </dgm:pt>
    <dgm:pt modelId="{20BB1A1A-1DF2-4019-B5DB-C4C1AE9D3006}">
      <dgm:prSet/>
      <dgm:spPr/>
      <dgm:t>
        <a:bodyPr/>
        <a:lstStyle/>
        <a:p>
          <a:r>
            <a:rPr lang="en-US" dirty="0"/>
            <a:t>63+ State Recognized </a:t>
          </a:r>
        </a:p>
      </dgm:t>
    </dgm:pt>
    <dgm:pt modelId="{95491DFD-C4B6-4E1C-8734-ED12F6D03542}" type="parTrans" cxnId="{74A21633-664D-4B09-B2CF-6111B1AB07E6}">
      <dgm:prSet/>
      <dgm:spPr/>
      <dgm:t>
        <a:bodyPr/>
        <a:lstStyle/>
        <a:p>
          <a:endParaRPr lang="en-US"/>
        </a:p>
      </dgm:t>
    </dgm:pt>
    <dgm:pt modelId="{2F2EE951-3884-44C6-AFCF-A55450FAB55A}" type="sibTrans" cxnId="{74A21633-664D-4B09-B2CF-6111B1AB07E6}">
      <dgm:prSet phldrT="02" phldr="0"/>
      <dgm:spPr/>
      <dgm:t>
        <a:bodyPr/>
        <a:lstStyle/>
        <a:p>
          <a:endParaRPr lang="en-US" dirty="0"/>
        </a:p>
      </dgm:t>
    </dgm:pt>
    <dgm:pt modelId="{2145BB84-CFCA-4644-BCBA-318D1BF9D94C}">
      <dgm:prSet/>
      <dgm:spPr/>
      <dgm:t>
        <a:bodyPr/>
        <a:lstStyle/>
        <a:p>
          <a:r>
            <a:rPr lang="en-US" dirty="0"/>
            <a:t>+ 250 Bands </a:t>
          </a:r>
        </a:p>
        <a:p>
          <a:r>
            <a:rPr lang="en-US" dirty="0"/>
            <a:t>and other configurations </a:t>
          </a:r>
        </a:p>
      </dgm:t>
    </dgm:pt>
    <dgm:pt modelId="{36315A0D-E861-4932-ADD1-11D1FD453539}" type="parTrans" cxnId="{B799882D-E83D-467F-8B34-87CEDC04EA43}">
      <dgm:prSet/>
      <dgm:spPr/>
      <dgm:t>
        <a:bodyPr/>
        <a:lstStyle/>
        <a:p>
          <a:endParaRPr lang="en-US"/>
        </a:p>
      </dgm:t>
    </dgm:pt>
    <dgm:pt modelId="{31D65935-5EE1-4D10-9E54-C99F5AB816E8}" type="sibTrans" cxnId="{B799882D-E83D-467F-8B34-87CEDC04EA43}">
      <dgm:prSet phldrT="03" phldr="0"/>
      <dgm:spPr/>
      <dgm:t>
        <a:bodyPr/>
        <a:lstStyle/>
        <a:p>
          <a:endParaRPr lang="en-US" dirty="0"/>
        </a:p>
      </dgm:t>
    </dgm:pt>
    <dgm:pt modelId="{B1C4E5AF-D403-42E2-AF6B-F7C6C9E36711}" type="pres">
      <dgm:prSet presAssocID="{704D81CD-519C-4173-BA0D-69138DBDA2BA}" presName="linear" presStyleCnt="0">
        <dgm:presLayoutVars>
          <dgm:dir/>
          <dgm:animLvl val="lvl"/>
          <dgm:resizeHandles val="exact"/>
        </dgm:presLayoutVars>
      </dgm:prSet>
      <dgm:spPr/>
    </dgm:pt>
    <dgm:pt modelId="{3C0975F2-903E-44B6-B48E-9737CBAAB099}" type="pres">
      <dgm:prSet presAssocID="{C3578C8A-933B-48EA-9CAB-4B42F3669BA2}" presName="parentLin" presStyleCnt="0"/>
      <dgm:spPr/>
    </dgm:pt>
    <dgm:pt modelId="{3CCC05ED-31F9-4E9B-8CA1-819C02C9AAB8}" type="pres">
      <dgm:prSet presAssocID="{C3578C8A-933B-48EA-9CAB-4B42F3669BA2}" presName="parentLeftMargin" presStyleLbl="node1" presStyleIdx="0" presStyleCnt="3"/>
      <dgm:spPr/>
    </dgm:pt>
    <dgm:pt modelId="{D9DF4633-298A-4CA8-8E7E-145669208B19}" type="pres">
      <dgm:prSet presAssocID="{C3578C8A-933B-48EA-9CAB-4B42F3669B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5BF6FB-81D5-44F8-8133-33A25318E935}" type="pres">
      <dgm:prSet presAssocID="{C3578C8A-933B-48EA-9CAB-4B42F3669BA2}" presName="negativeSpace" presStyleCnt="0"/>
      <dgm:spPr/>
    </dgm:pt>
    <dgm:pt modelId="{2233AC11-A5FE-4381-9C1E-7DB9E4B3A5C8}" type="pres">
      <dgm:prSet presAssocID="{C3578C8A-933B-48EA-9CAB-4B42F3669BA2}" presName="childText" presStyleLbl="conFgAcc1" presStyleIdx="0" presStyleCnt="3">
        <dgm:presLayoutVars>
          <dgm:bulletEnabled val="1"/>
        </dgm:presLayoutVars>
      </dgm:prSet>
      <dgm:spPr/>
    </dgm:pt>
    <dgm:pt modelId="{03677C80-0698-48CC-8A56-4D9CCC265404}" type="pres">
      <dgm:prSet presAssocID="{04784CE9-76C7-4AF8-BB25-533420461A44}" presName="spaceBetweenRectangles" presStyleCnt="0"/>
      <dgm:spPr/>
    </dgm:pt>
    <dgm:pt modelId="{70D0191E-C692-43D6-AD03-11FD22BD1B33}" type="pres">
      <dgm:prSet presAssocID="{20BB1A1A-1DF2-4019-B5DB-C4C1AE9D3006}" presName="parentLin" presStyleCnt="0"/>
      <dgm:spPr/>
    </dgm:pt>
    <dgm:pt modelId="{16BCDBD3-5B49-432C-83FA-62817754A54D}" type="pres">
      <dgm:prSet presAssocID="{20BB1A1A-1DF2-4019-B5DB-C4C1AE9D3006}" presName="parentLeftMargin" presStyleLbl="node1" presStyleIdx="0" presStyleCnt="3"/>
      <dgm:spPr/>
    </dgm:pt>
    <dgm:pt modelId="{8654254B-90FA-4158-8C78-110874886EBF}" type="pres">
      <dgm:prSet presAssocID="{20BB1A1A-1DF2-4019-B5DB-C4C1AE9D300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0C03062-CF92-4BB3-8E2E-8B0DA1CE2C85}" type="pres">
      <dgm:prSet presAssocID="{20BB1A1A-1DF2-4019-B5DB-C4C1AE9D3006}" presName="negativeSpace" presStyleCnt="0"/>
      <dgm:spPr/>
    </dgm:pt>
    <dgm:pt modelId="{90EE13DB-8AB5-4DC6-89A5-5439FC74B34B}" type="pres">
      <dgm:prSet presAssocID="{20BB1A1A-1DF2-4019-B5DB-C4C1AE9D3006}" presName="childText" presStyleLbl="conFgAcc1" presStyleIdx="1" presStyleCnt="3">
        <dgm:presLayoutVars>
          <dgm:bulletEnabled val="1"/>
        </dgm:presLayoutVars>
      </dgm:prSet>
      <dgm:spPr/>
    </dgm:pt>
    <dgm:pt modelId="{1E48FFD8-A2B0-48E6-B65F-B3611714D4A6}" type="pres">
      <dgm:prSet presAssocID="{2F2EE951-3884-44C6-AFCF-A55450FAB55A}" presName="spaceBetweenRectangles" presStyleCnt="0"/>
      <dgm:spPr/>
    </dgm:pt>
    <dgm:pt modelId="{13F2835C-00A9-41F8-BB5A-563E1083613F}" type="pres">
      <dgm:prSet presAssocID="{2145BB84-CFCA-4644-BCBA-318D1BF9D94C}" presName="parentLin" presStyleCnt="0"/>
      <dgm:spPr/>
    </dgm:pt>
    <dgm:pt modelId="{DE0217C8-D26F-498E-A78F-06359FB3DD6F}" type="pres">
      <dgm:prSet presAssocID="{2145BB84-CFCA-4644-BCBA-318D1BF9D94C}" presName="parentLeftMargin" presStyleLbl="node1" presStyleIdx="1" presStyleCnt="3"/>
      <dgm:spPr/>
    </dgm:pt>
    <dgm:pt modelId="{8CC48494-9A6C-474F-938F-72F65DBC5B61}" type="pres">
      <dgm:prSet presAssocID="{2145BB84-CFCA-4644-BCBA-318D1BF9D9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732E5B2-A82D-42C4-85A8-046A4727A4F8}" type="pres">
      <dgm:prSet presAssocID="{2145BB84-CFCA-4644-BCBA-318D1BF9D94C}" presName="negativeSpace" presStyleCnt="0"/>
      <dgm:spPr/>
    </dgm:pt>
    <dgm:pt modelId="{33D21D32-CA45-4968-B425-2F808462FBD1}" type="pres">
      <dgm:prSet presAssocID="{2145BB84-CFCA-4644-BCBA-318D1BF9D94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9273310-AB68-406F-BDC6-98135103B4F1}" type="presOf" srcId="{2145BB84-CFCA-4644-BCBA-318D1BF9D94C}" destId="{8CC48494-9A6C-474F-938F-72F65DBC5B61}" srcOrd="1" destOrd="0" presId="urn:microsoft.com/office/officeart/2005/8/layout/list1"/>
    <dgm:cxn modelId="{B799882D-E83D-467F-8B34-87CEDC04EA43}" srcId="{704D81CD-519C-4173-BA0D-69138DBDA2BA}" destId="{2145BB84-CFCA-4644-BCBA-318D1BF9D94C}" srcOrd="2" destOrd="0" parTransId="{36315A0D-E861-4932-ADD1-11D1FD453539}" sibTransId="{31D65935-5EE1-4D10-9E54-C99F5AB816E8}"/>
    <dgm:cxn modelId="{74A21633-664D-4B09-B2CF-6111B1AB07E6}" srcId="{704D81CD-519C-4173-BA0D-69138DBDA2BA}" destId="{20BB1A1A-1DF2-4019-B5DB-C4C1AE9D3006}" srcOrd="1" destOrd="0" parTransId="{95491DFD-C4B6-4E1C-8734-ED12F6D03542}" sibTransId="{2F2EE951-3884-44C6-AFCF-A55450FAB55A}"/>
    <dgm:cxn modelId="{42F6B647-0D03-4D3C-8FFA-DDCDE3919C27}" type="presOf" srcId="{2145BB84-CFCA-4644-BCBA-318D1BF9D94C}" destId="{DE0217C8-D26F-498E-A78F-06359FB3DD6F}" srcOrd="0" destOrd="0" presId="urn:microsoft.com/office/officeart/2005/8/layout/list1"/>
    <dgm:cxn modelId="{0ACF286E-1D5C-4B49-A728-C4C38CDFAE1B}" type="presOf" srcId="{20BB1A1A-1DF2-4019-B5DB-C4C1AE9D3006}" destId="{8654254B-90FA-4158-8C78-110874886EBF}" srcOrd="1" destOrd="0" presId="urn:microsoft.com/office/officeart/2005/8/layout/list1"/>
    <dgm:cxn modelId="{66F67E84-01B2-4229-868B-FB38467E301C}" type="presOf" srcId="{C3578C8A-933B-48EA-9CAB-4B42F3669BA2}" destId="{D9DF4633-298A-4CA8-8E7E-145669208B19}" srcOrd="1" destOrd="0" presId="urn:microsoft.com/office/officeart/2005/8/layout/list1"/>
    <dgm:cxn modelId="{A5D4D59F-AB8E-48A5-A7EA-2B251224E981}" type="presOf" srcId="{20BB1A1A-1DF2-4019-B5DB-C4C1AE9D3006}" destId="{16BCDBD3-5B49-432C-83FA-62817754A54D}" srcOrd="0" destOrd="0" presId="urn:microsoft.com/office/officeart/2005/8/layout/list1"/>
    <dgm:cxn modelId="{EB2680B6-3128-4903-8455-9EBE505EDA1C}" type="presOf" srcId="{704D81CD-519C-4173-BA0D-69138DBDA2BA}" destId="{B1C4E5AF-D403-42E2-AF6B-F7C6C9E36711}" srcOrd="0" destOrd="0" presId="urn:microsoft.com/office/officeart/2005/8/layout/list1"/>
    <dgm:cxn modelId="{93A831F4-67BA-4E4C-AE45-259248528C9C}" type="presOf" srcId="{C3578C8A-933B-48EA-9CAB-4B42F3669BA2}" destId="{3CCC05ED-31F9-4E9B-8CA1-819C02C9AAB8}" srcOrd="0" destOrd="0" presId="urn:microsoft.com/office/officeart/2005/8/layout/list1"/>
    <dgm:cxn modelId="{D229F6F4-B46F-4B9A-86CF-8C9E974A8BA2}" srcId="{704D81CD-519C-4173-BA0D-69138DBDA2BA}" destId="{C3578C8A-933B-48EA-9CAB-4B42F3669BA2}" srcOrd="0" destOrd="0" parTransId="{AFC593E7-5842-425B-8B69-32B6D9E2ECF8}" sibTransId="{04784CE9-76C7-4AF8-BB25-533420461A44}"/>
    <dgm:cxn modelId="{CC7AC694-BB29-4EAA-924D-BADA01A1BC3B}" type="presParOf" srcId="{B1C4E5AF-D403-42E2-AF6B-F7C6C9E36711}" destId="{3C0975F2-903E-44B6-B48E-9737CBAAB099}" srcOrd="0" destOrd="0" presId="urn:microsoft.com/office/officeart/2005/8/layout/list1"/>
    <dgm:cxn modelId="{D7852833-6255-4C89-8831-65F4D21C124A}" type="presParOf" srcId="{3C0975F2-903E-44B6-B48E-9737CBAAB099}" destId="{3CCC05ED-31F9-4E9B-8CA1-819C02C9AAB8}" srcOrd="0" destOrd="0" presId="urn:microsoft.com/office/officeart/2005/8/layout/list1"/>
    <dgm:cxn modelId="{46A4417A-D6BE-41C6-8F8A-884F019C5034}" type="presParOf" srcId="{3C0975F2-903E-44B6-B48E-9737CBAAB099}" destId="{D9DF4633-298A-4CA8-8E7E-145669208B19}" srcOrd="1" destOrd="0" presId="urn:microsoft.com/office/officeart/2005/8/layout/list1"/>
    <dgm:cxn modelId="{982005B5-1AE2-4E2E-A852-9DD190C1D5DD}" type="presParOf" srcId="{B1C4E5AF-D403-42E2-AF6B-F7C6C9E36711}" destId="{705BF6FB-81D5-44F8-8133-33A25318E935}" srcOrd="1" destOrd="0" presId="urn:microsoft.com/office/officeart/2005/8/layout/list1"/>
    <dgm:cxn modelId="{E662AECA-1FDC-47BA-87C7-754B6F8DB22A}" type="presParOf" srcId="{B1C4E5AF-D403-42E2-AF6B-F7C6C9E36711}" destId="{2233AC11-A5FE-4381-9C1E-7DB9E4B3A5C8}" srcOrd="2" destOrd="0" presId="urn:microsoft.com/office/officeart/2005/8/layout/list1"/>
    <dgm:cxn modelId="{BE2287C5-9470-48AB-8327-12080E22F6C4}" type="presParOf" srcId="{B1C4E5AF-D403-42E2-AF6B-F7C6C9E36711}" destId="{03677C80-0698-48CC-8A56-4D9CCC265404}" srcOrd="3" destOrd="0" presId="urn:microsoft.com/office/officeart/2005/8/layout/list1"/>
    <dgm:cxn modelId="{7A157D6E-96DA-487C-B1B1-95CE826B373F}" type="presParOf" srcId="{B1C4E5AF-D403-42E2-AF6B-F7C6C9E36711}" destId="{70D0191E-C692-43D6-AD03-11FD22BD1B33}" srcOrd="4" destOrd="0" presId="urn:microsoft.com/office/officeart/2005/8/layout/list1"/>
    <dgm:cxn modelId="{9241F543-DBA1-4FAF-927B-D356268A0214}" type="presParOf" srcId="{70D0191E-C692-43D6-AD03-11FD22BD1B33}" destId="{16BCDBD3-5B49-432C-83FA-62817754A54D}" srcOrd="0" destOrd="0" presId="urn:microsoft.com/office/officeart/2005/8/layout/list1"/>
    <dgm:cxn modelId="{3E14EA7B-D525-4C26-9FC5-69E27E585559}" type="presParOf" srcId="{70D0191E-C692-43D6-AD03-11FD22BD1B33}" destId="{8654254B-90FA-4158-8C78-110874886EBF}" srcOrd="1" destOrd="0" presId="urn:microsoft.com/office/officeart/2005/8/layout/list1"/>
    <dgm:cxn modelId="{D8D99C18-C4DD-49EE-AE90-02F20914BBAF}" type="presParOf" srcId="{B1C4E5AF-D403-42E2-AF6B-F7C6C9E36711}" destId="{D0C03062-CF92-4BB3-8E2E-8B0DA1CE2C85}" srcOrd="5" destOrd="0" presId="urn:microsoft.com/office/officeart/2005/8/layout/list1"/>
    <dgm:cxn modelId="{3C965B86-D93C-46C1-8B9D-3A249DE4820B}" type="presParOf" srcId="{B1C4E5AF-D403-42E2-AF6B-F7C6C9E36711}" destId="{90EE13DB-8AB5-4DC6-89A5-5439FC74B34B}" srcOrd="6" destOrd="0" presId="urn:microsoft.com/office/officeart/2005/8/layout/list1"/>
    <dgm:cxn modelId="{5889AFC4-C592-492E-A648-B64B18D70FB3}" type="presParOf" srcId="{B1C4E5AF-D403-42E2-AF6B-F7C6C9E36711}" destId="{1E48FFD8-A2B0-48E6-B65F-B3611714D4A6}" srcOrd="7" destOrd="0" presId="urn:microsoft.com/office/officeart/2005/8/layout/list1"/>
    <dgm:cxn modelId="{89ADD88C-E11E-47DC-B611-3339B14EB593}" type="presParOf" srcId="{B1C4E5AF-D403-42E2-AF6B-F7C6C9E36711}" destId="{13F2835C-00A9-41F8-BB5A-563E1083613F}" srcOrd="8" destOrd="0" presId="urn:microsoft.com/office/officeart/2005/8/layout/list1"/>
    <dgm:cxn modelId="{B2FA3EB8-A92F-4C95-9766-491F65AA4405}" type="presParOf" srcId="{13F2835C-00A9-41F8-BB5A-563E1083613F}" destId="{DE0217C8-D26F-498E-A78F-06359FB3DD6F}" srcOrd="0" destOrd="0" presId="urn:microsoft.com/office/officeart/2005/8/layout/list1"/>
    <dgm:cxn modelId="{25AC5A21-5C26-473E-96BA-994960EFB771}" type="presParOf" srcId="{13F2835C-00A9-41F8-BB5A-563E1083613F}" destId="{8CC48494-9A6C-474F-938F-72F65DBC5B61}" srcOrd="1" destOrd="0" presId="urn:microsoft.com/office/officeart/2005/8/layout/list1"/>
    <dgm:cxn modelId="{1D38B87A-390F-43FD-9171-3DD8F903D81A}" type="presParOf" srcId="{B1C4E5AF-D403-42E2-AF6B-F7C6C9E36711}" destId="{4732E5B2-A82D-42C4-85A8-046A4727A4F8}" srcOrd="9" destOrd="0" presId="urn:microsoft.com/office/officeart/2005/8/layout/list1"/>
    <dgm:cxn modelId="{2B5D4B40-24BE-445F-8A7C-B669F4D773FC}" type="presParOf" srcId="{B1C4E5AF-D403-42E2-AF6B-F7C6C9E36711}" destId="{33D21D32-CA45-4968-B425-2F808462FB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69347-A7B7-4BFC-A7E2-357FDC0642F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124333-B817-435F-86ED-854436095E93}">
      <dgm:prSet custT="1"/>
      <dgm:spPr/>
      <dgm:t>
        <a:bodyPr/>
        <a:lstStyle/>
        <a:p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</a:rPr>
            <a:t>Colonization  </a:t>
          </a:r>
        </a:p>
        <a:p>
          <a:r>
            <a:rPr lang="en-US" sz="1600" b="1" dirty="0">
              <a:solidFill>
                <a:schemeClr val="tx1">
                  <a:lumMod val="85000"/>
                  <a:lumOff val="15000"/>
                </a:schemeClr>
              </a:solidFill>
            </a:rPr>
            <a:t>(1492 – 1828) </a:t>
          </a:r>
          <a:r>
            <a:rPr lang="en-US" sz="1800" b="1" dirty="0">
              <a:solidFill>
                <a:schemeClr val="tx1">
                  <a:lumMod val="85000"/>
                  <a:lumOff val="15000"/>
                </a:schemeClr>
              </a:solidFill>
            </a:rPr>
            <a:t>​</a:t>
          </a:r>
        </a:p>
      </dgm:t>
    </dgm:pt>
    <dgm:pt modelId="{32DD4E2D-BA0A-4194-8E5E-E7DBA9BB66BA}" type="parTrans" cxnId="{A630E8A7-2D1C-4F68-986A-5C80B4A50E78}">
      <dgm:prSet/>
      <dgm:spPr/>
      <dgm:t>
        <a:bodyPr/>
        <a:lstStyle/>
        <a:p>
          <a:endParaRPr lang="en-US"/>
        </a:p>
      </dgm:t>
    </dgm:pt>
    <dgm:pt modelId="{5FE081D3-30CD-4320-BC0B-175CCDB64FD3}" type="sibTrans" cxnId="{A630E8A7-2D1C-4F68-986A-5C80B4A50E78}">
      <dgm:prSet/>
      <dgm:spPr/>
      <dgm:t>
        <a:bodyPr/>
        <a:lstStyle/>
        <a:p>
          <a:endParaRPr lang="en-US"/>
        </a:p>
      </dgm:t>
    </dgm:pt>
    <dgm:pt modelId="{ABADEEF0-5EC6-4E24-A9B8-A580D0B4D05B}">
      <dgm:prSet custT="1"/>
      <dgm:spPr/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Spanish</a:t>
          </a:r>
          <a:b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French</a:t>
          </a:r>
          <a:b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English</a:t>
          </a:r>
          <a:b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Russian</a:t>
          </a:r>
        </a:p>
      </dgm:t>
    </dgm:pt>
    <dgm:pt modelId="{4D6C60C1-DC73-4D69-B77F-512918CCA907}" type="parTrans" cxnId="{62C29FDE-E34E-49A1-888E-F8D892107FE2}">
      <dgm:prSet/>
      <dgm:spPr/>
      <dgm:t>
        <a:bodyPr/>
        <a:lstStyle/>
        <a:p>
          <a:endParaRPr lang="en-US"/>
        </a:p>
      </dgm:t>
    </dgm:pt>
    <dgm:pt modelId="{8612E1DE-F76E-45C9-8105-25597C56C3BC}" type="sibTrans" cxnId="{62C29FDE-E34E-49A1-888E-F8D892107FE2}">
      <dgm:prSet/>
      <dgm:spPr/>
      <dgm:t>
        <a:bodyPr/>
        <a:lstStyle/>
        <a:p>
          <a:endParaRPr lang="en-US"/>
        </a:p>
      </dgm:t>
    </dgm:pt>
    <dgm:pt modelId="{4A073899-5E4B-4576-BAC5-23616F81C0CA}">
      <dgm:prSet custT="1"/>
      <dgm:spPr/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United States formed in 1776​</a:t>
          </a:r>
        </a:p>
      </dgm:t>
    </dgm:pt>
    <dgm:pt modelId="{D71F8B50-FC79-4B6E-88EB-53E302552833}" type="parTrans" cxnId="{386C0724-EA37-4A05-AD6C-EB29B1917153}">
      <dgm:prSet/>
      <dgm:spPr/>
      <dgm:t>
        <a:bodyPr/>
        <a:lstStyle/>
        <a:p>
          <a:endParaRPr lang="en-US"/>
        </a:p>
      </dgm:t>
    </dgm:pt>
    <dgm:pt modelId="{BE8E9391-B2C6-4F86-846E-6864CC39E2F3}" type="sibTrans" cxnId="{386C0724-EA37-4A05-AD6C-EB29B1917153}">
      <dgm:prSet/>
      <dgm:spPr/>
      <dgm:t>
        <a:bodyPr/>
        <a:lstStyle/>
        <a:p>
          <a:endParaRPr lang="en-US"/>
        </a:p>
      </dgm:t>
    </dgm:pt>
    <dgm:pt modelId="{35F02FA2-A150-4ECC-917E-0ED899B2E17E}">
      <dgm:prSet custT="1"/>
      <dgm:spPr/>
      <dgm:t>
        <a:bodyPr/>
        <a:lstStyle/>
        <a:p>
          <a:b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Removal, Reservation, and Treaty Era</a:t>
          </a:r>
          <a:b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(1828-1887)</a:t>
          </a:r>
          <a:b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</a:br>
          <a:endParaRPr lang="en-US" sz="1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6A77FB9-8611-4781-9C5E-4458909B19C9}" type="parTrans" cxnId="{8EF8DD6F-F715-4920-BAA9-C6AE9405FFD8}">
      <dgm:prSet/>
      <dgm:spPr/>
      <dgm:t>
        <a:bodyPr/>
        <a:lstStyle/>
        <a:p>
          <a:endParaRPr lang="en-US"/>
        </a:p>
      </dgm:t>
    </dgm:pt>
    <dgm:pt modelId="{9B2D9DBD-E03D-430F-9C06-CAD0BA2147A7}" type="sibTrans" cxnId="{8EF8DD6F-F715-4920-BAA9-C6AE9405FFD8}">
      <dgm:prSet/>
      <dgm:spPr/>
      <dgm:t>
        <a:bodyPr/>
        <a:lstStyle/>
        <a:p>
          <a:endParaRPr lang="en-US"/>
        </a:p>
      </dgm:t>
    </dgm:pt>
    <dgm:pt modelId="{4E6F30E4-69A6-4D24-9729-D977D289BEF3}">
      <dgm:prSet custT="1"/>
      <dgm:spPr/>
      <dgm:t>
        <a:bodyPr/>
        <a:lstStyle/>
        <a:p>
          <a:r>
            <a:rPr lang="it-IT" sz="1400" b="1" dirty="0">
              <a:solidFill>
                <a:schemeClr val="tx1">
                  <a:lumMod val="85000"/>
                  <a:lumOff val="15000"/>
                </a:schemeClr>
              </a:solidFill>
            </a:rPr>
            <a:t>Westward Expansion, tribes forced out of homlands, disease</a:t>
          </a:r>
          <a:endParaRPr lang="en-US" sz="1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B010D9F-62D3-4180-B599-7DD52DE42291}" type="parTrans" cxnId="{90A66D28-12E7-4644-9EED-0D68AB039F6D}">
      <dgm:prSet/>
      <dgm:spPr/>
      <dgm:t>
        <a:bodyPr/>
        <a:lstStyle/>
        <a:p>
          <a:endParaRPr lang="en-US"/>
        </a:p>
      </dgm:t>
    </dgm:pt>
    <dgm:pt modelId="{1CD7F565-4384-416E-871A-5448DEA4961F}" type="sibTrans" cxnId="{90A66D28-12E7-4644-9EED-0D68AB039F6D}">
      <dgm:prSet/>
      <dgm:spPr/>
      <dgm:t>
        <a:bodyPr/>
        <a:lstStyle/>
        <a:p>
          <a:endParaRPr lang="en-US"/>
        </a:p>
      </dgm:t>
    </dgm:pt>
    <dgm:pt modelId="{62344DC5-AB09-46B8-B750-6FE5BF712B9C}">
      <dgm:prSet custT="1"/>
      <dgm:spPr/>
      <dgm:t>
        <a:bodyPr/>
        <a:lstStyle/>
        <a:p>
          <a:r>
            <a:rPr lang="it-IT" sz="1400" b="1" dirty="0">
              <a:solidFill>
                <a:schemeClr val="tx1">
                  <a:lumMod val="85000"/>
                  <a:lumOff val="15000"/>
                </a:schemeClr>
              </a:solidFill>
            </a:rPr>
            <a:t>Trail of Tears /Long Walk</a:t>
          </a:r>
        </a:p>
        <a:p>
          <a:r>
            <a:rPr lang="it-IT" sz="1400" b="1" dirty="0">
              <a:solidFill>
                <a:schemeClr val="tx1">
                  <a:lumMod val="85000"/>
                  <a:lumOff val="15000"/>
                </a:schemeClr>
              </a:solidFill>
            </a:rPr>
            <a:t>Reservations are </a:t>
          </a:r>
          <a:br>
            <a:rPr lang="it-IT" sz="1400" b="1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it-IT" sz="1400" b="1" dirty="0">
              <a:solidFill>
                <a:schemeClr val="tx1">
                  <a:lumMod val="85000"/>
                  <a:lumOff val="15000"/>
                </a:schemeClr>
              </a:solidFill>
            </a:rPr>
            <a:t>prison camps</a:t>
          </a:r>
          <a:endParaRPr lang="en-US" sz="1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17483C6-2CE0-44BC-8507-984DEFCF1CBF}" type="parTrans" cxnId="{745DFBEC-2438-4650-9EC4-2F561C0137B7}">
      <dgm:prSet/>
      <dgm:spPr/>
      <dgm:t>
        <a:bodyPr/>
        <a:lstStyle/>
        <a:p>
          <a:endParaRPr lang="en-US"/>
        </a:p>
      </dgm:t>
    </dgm:pt>
    <dgm:pt modelId="{E1F6DD90-A37E-4DB9-B969-F0257AAD2EA1}" type="sibTrans" cxnId="{745DFBEC-2438-4650-9EC4-2F561C0137B7}">
      <dgm:prSet/>
      <dgm:spPr/>
      <dgm:t>
        <a:bodyPr/>
        <a:lstStyle/>
        <a:p>
          <a:endParaRPr lang="en-US"/>
        </a:p>
      </dgm:t>
    </dgm:pt>
    <dgm:pt modelId="{36877E4E-4FC0-4E86-ACEE-172D388A96DE}">
      <dgm:prSet custT="1"/>
      <dgm:spPr/>
      <dgm:t>
        <a:bodyPr/>
        <a:lstStyle/>
        <a:p>
          <a:r>
            <a:rPr lang="it-IT" sz="1400" b="1" dirty="0">
              <a:solidFill>
                <a:schemeClr val="tx1">
                  <a:lumMod val="85000"/>
                  <a:lumOff val="15000"/>
                </a:schemeClr>
              </a:solidFill>
            </a:rPr>
            <a:t>Allotment &amp; Assimilation Era </a:t>
          </a:r>
          <a:br>
            <a:rPr lang="it-IT" sz="1400" b="1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it-IT" sz="1400" b="1" dirty="0">
              <a:solidFill>
                <a:schemeClr val="tx1">
                  <a:lumMod val="85000"/>
                  <a:lumOff val="15000"/>
                </a:schemeClr>
              </a:solidFill>
            </a:rPr>
            <a:t>(1887-1934)</a:t>
          </a:r>
          <a:br>
            <a:rPr lang="it-IT" sz="1400" b="1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it-IT" sz="1400" b="1" dirty="0">
              <a:solidFill>
                <a:schemeClr val="tx1">
                  <a:lumMod val="85000"/>
                  <a:lumOff val="15000"/>
                </a:schemeClr>
              </a:solidFill>
            </a:rPr>
            <a:t>Reservations ​</a:t>
          </a:r>
          <a:endParaRPr lang="en-US" sz="1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CEE51D5-2137-4905-B66C-235D21D7A04A}" type="parTrans" cxnId="{1CF10460-AE52-468C-A124-8969477CADEA}">
      <dgm:prSet/>
      <dgm:spPr/>
      <dgm:t>
        <a:bodyPr/>
        <a:lstStyle/>
        <a:p>
          <a:endParaRPr lang="en-US"/>
        </a:p>
      </dgm:t>
    </dgm:pt>
    <dgm:pt modelId="{4A3BBF8D-B8D0-4343-8496-024D6F7831F3}" type="sibTrans" cxnId="{1CF10460-AE52-468C-A124-8969477CADEA}">
      <dgm:prSet/>
      <dgm:spPr/>
      <dgm:t>
        <a:bodyPr/>
        <a:lstStyle/>
        <a:p>
          <a:endParaRPr lang="en-US"/>
        </a:p>
      </dgm:t>
    </dgm:pt>
    <dgm:pt modelId="{C2FB9B29-F0A9-4DC1-8B0D-D4433FE6FF0E}">
      <dgm:prSet custT="1"/>
      <dgm:spPr/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Shift from military oppression to cultural oppression Indian</a:t>
          </a:r>
        </a:p>
      </dgm:t>
    </dgm:pt>
    <dgm:pt modelId="{D3DDCA84-E122-452E-996A-0FE22E0F7014}" type="parTrans" cxnId="{17C10CF9-BB51-4AD4-892D-227A1C0C204C}">
      <dgm:prSet/>
      <dgm:spPr/>
      <dgm:t>
        <a:bodyPr/>
        <a:lstStyle/>
        <a:p>
          <a:endParaRPr lang="en-US"/>
        </a:p>
      </dgm:t>
    </dgm:pt>
    <dgm:pt modelId="{B54DD150-DD73-441A-9306-BDDF01674FF5}" type="sibTrans" cxnId="{17C10CF9-BB51-4AD4-892D-227A1C0C204C}">
      <dgm:prSet/>
      <dgm:spPr/>
      <dgm:t>
        <a:bodyPr/>
        <a:lstStyle/>
        <a:p>
          <a:endParaRPr lang="en-US"/>
        </a:p>
      </dgm:t>
    </dgm:pt>
    <dgm:pt modelId="{659CB0FB-5A8A-4C12-9AAC-B8B9D8814030}">
      <dgm:prSet custT="1"/>
      <dgm:spPr/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1</a:t>
          </a:r>
          <a:r>
            <a:rPr lang="en-US" sz="1400" b="1" baseline="30000" dirty="0">
              <a:solidFill>
                <a:schemeClr val="tx1">
                  <a:lumMod val="85000"/>
                  <a:lumOff val="15000"/>
                </a:schemeClr>
              </a:solidFill>
            </a:rPr>
            <a:t>st</a:t>
          </a:r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 attempt to force tribes to assimilate (Boarding schools/land removal</a:t>
          </a:r>
        </a:p>
      </dgm:t>
    </dgm:pt>
    <dgm:pt modelId="{0D669106-73D8-4B6C-BEB5-12899379848B}" type="parTrans" cxnId="{A3F45BB3-5312-4A60-AC83-45E1B735110F}">
      <dgm:prSet/>
      <dgm:spPr/>
      <dgm:t>
        <a:bodyPr/>
        <a:lstStyle/>
        <a:p>
          <a:endParaRPr lang="en-US"/>
        </a:p>
      </dgm:t>
    </dgm:pt>
    <dgm:pt modelId="{D0E58242-D91C-45F9-B9BB-9B05DED0A8E3}" type="sibTrans" cxnId="{A3F45BB3-5312-4A60-AC83-45E1B735110F}">
      <dgm:prSet/>
      <dgm:spPr/>
      <dgm:t>
        <a:bodyPr/>
        <a:lstStyle/>
        <a:p>
          <a:endParaRPr lang="en-US"/>
        </a:p>
      </dgm:t>
    </dgm:pt>
    <dgm:pt modelId="{783BAC36-C29F-439C-B607-E8991F166C77}">
      <dgm:prSet custT="1"/>
      <dgm:spPr/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Reorganization/</a:t>
          </a:r>
          <a:b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Termination/Relocation Era </a:t>
          </a:r>
          <a:b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(1934-1968)</a:t>
          </a:r>
        </a:p>
      </dgm:t>
    </dgm:pt>
    <dgm:pt modelId="{9F7E7A5B-1A5B-49A2-B5AC-985772004A4E}" type="parTrans" cxnId="{3944726D-EAC5-409A-9E1F-80B4D743AF36}">
      <dgm:prSet/>
      <dgm:spPr/>
      <dgm:t>
        <a:bodyPr/>
        <a:lstStyle/>
        <a:p>
          <a:endParaRPr lang="en-US"/>
        </a:p>
      </dgm:t>
    </dgm:pt>
    <dgm:pt modelId="{494B724C-C169-45F0-90B9-5FA63F1CE649}" type="sibTrans" cxnId="{3944726D-EAC5-409A-9E1F-80B4D743AF36}">
      <dgm:prSet/>
      <dgm:spPr/>
      <dgm:t>
        <a:bodyPr/>
        <a:lstStyle/>
        <a:p>
          <a:endParaRPr lang="en-US"/>
        </a:p>
      </dgm:t>
    </dgm:pt>
    <dgm:pt modelId="{D981845B-97C5-4CCE-B680-56C39AD88B04}">
      <dgm:prSet custT="1"/>
      <dgm:spPr/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Next attempt to assimilate tribes by moving them to urban centers</a:t>
          </a:r>
        </a:p>
      </dgm:t>
    </dgm:pt>
    <dgm:pt modelId="{CF25EE01-A9DD-4152-958E-ABA12D4155A5}" type="parTrans" cxnId="{1B52447D-7F97-4D57-8B26-6552285CD236}">
      <dgm:prSet/>
      <dgm:spPr/>
      <dgm:t>
        <a:bodyPr/>
        <a:lstStyle/>
        <a:p>
          <a:endParaRPr lang="en-US"/>
        </a:p>
      </dgm:t>
    </dgm:pt>
    <dgm:pt modelId="{97D2E872-AF7A-4FDF-ACD1-F6594D4E17FB}" type="sibTrans" cxnId="{1B52447D-7F97-4D57-8B26-6552285CD236}">
      <dgm:prSet/>
      <dgm:spPr/>
      <dgm:t>
        <a:bodyPr/>
        <a:lstStyle/>
        <a:p>
          <a:endParaRPr lang="en-US"/>
        </a:p>
      </dgm:t>
    </dgm:pt>
    <dgm:pt modelId="{5BD6A173-0548-461E-85F3-A0AF0C1E9290}">
      <dgm:prSet custT="1"/>
      <dgm:spPr/>
      <dgm:t>
        <a:bodyPr/>
        <a:lstStyle/>
        <a:p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Reduction of number of federally recognized tribes  ​</a:t>
          </a:r>
          <a:b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en-US" sz="1400" b="1" dirty="0">
              <a:solidFill>
                <a:schemeClr val="tx1">
                  <a:lumMod val="85000"/>
                  <a:lumOff val="15000"/>
                </a:schemeClr>
              </a:solidFill>
            </a:rPr>
            <a:t>​</a:t>
          </a:r>
        </a:p>
      </dgm:t>
    </dgm:pt>
    <dgm:pt modelId="{FA05AC3B-065E-4406-BB89-51FBBF178ABD}" type="parTrans" cxnId="{20D39096-AE29-4B7A-9778-653974017738}">
      <dgm:prSet/>
      <dgm:spPr/>
      <dgm:t>
        <a:bodyPr/>
        <a:lstStyle/>
        <a:p>
          <a:endParaRPr lang="en-US"/>
        </a:p>
      </dgm:t>
    </dgm:pt>
    <dgm:pt modelId="{069D1CE9-7B70-49A0-B2B9-4BD7806341E4}" type="sibTrans" cxnId="{20D39096-AE29-4B7A-9778-653974017738}">
      <dgm:prSet/>
      <dgm:spPr/>
      <dgm:t>
        <a:bodyPr/>
        <a:lstStyle/>
        <a:p>
          <a:endParaRPr lang="en-US"/>
        </a:p>
      </dgm:t>
    </dgm:pt>
    <dgm:pt modelId="{55362539-4B41-410B-901E-CE64E0087EF7}" type="pres">
      <dgm:prSet presAssocID="{88469347-A7B7-4BFC-A7E2-357FDC0642FF}" presName="diagram" presStyleCnt="0">
        <dgm:presLayoutVars>
          <dgm:dir/>
          <dgm:resizeHandles val="exact"/>
        </dgm:presLayoutVars>
      </dgm:prSet>
      <dgm:spPr/>
    </dgm:pt>
    <dgm:pt modelId="{6B2CC497-FEA9-4A29-9E71-485269FA53D3}" type="pres">
      <dgm:prSet presAssocID="{60124333-B817-435F-86ED-854436095E93}" presName="node" presStyleLbl="node1" presStyleIdx="0" presStyleCnt="12" custLinFactNeighborX="804" custLinFactNeighborY="6658">
        <dgm:presLayoutVars>
          <dgm:bulletEnabled val="1"/>
        </dgm:presLayoutVars>
      </dgm:prSet>
      <dgm:spPr/>
    </dgm:pt>
    <dgm:pt modelId="{329ABC64-555B-454F-9A57-3A89AF7C7AB0}" type="pres">
      <dgm:prSet presAssocID="{5FE081D3-30CD-4320-BC0B-175CCDB64FD3}" presName="sibTrans" presStyleCnt="0"/>
      <dgm:spPr/>
    </dgm:pt>
    <dgm:pt modelId="{2FC00BD5-6B8D-4885-9FE3-32A977C43DCB}" type="pres">
      <dgm:prSet presAssocID="{ABADEEF0-5EC6-4E24-A9B8-A580D0B4D05B}" presName="node" presStyleLbl="node1" presStyleIdx="1" presStyleCnt="12" custLinFactNeighborX="-2078" custLinFactNeighborY="4437">
        <dgm:presLayoutVars>
          <dgm:bulletEnabled val="1"/>
        </dgm:presLayoutVars>
      </dgm:prSet>
      <dgm:spPr/>
    </dgm:pt>
    <dgm:pt modelId="{F94C33CB-D97E-4BFD-829F-E6CB3BE6EC25}" type="pres">
      <dgm:prSet presAssocID="{8612E1DE-F76E-45C9-8105-25597C56C3BC}" presName="sibTrans" presStyleCnt="0"/>
      <dgm:spPr/>
    </dgm:pt>
    <dgm:pt modelId="{5F756F8B-539D-4FEB-A380-DFBB80A34DFB}" type="pres">
      <dgm:prSet presAssocID="{4A073899-5E4B-4576-BAC5-23616F81C0CA}" presName="node" presStyleLbl="node1" presStyleIdx="2" presStyleCnt="12" custLinFactNeighborX="-2171" custLinFactNeighborY="7591">
        <dgm:presLayoutVars>
          <dgm:bulletEnabled val="1"/>
        </dgm:presLayoutVars>
      </dgm:prSet>
      <dgm:spPr/>
    </dgm:pt>
    <dgm:pt modelId="{E44B608B-F9E2-4598-814C-FC3B165F494C}" type="pres">
      <dgm:prSet presAssocID="{BE8E9391-B2C6-4F86-846E-6864CC39E2F3}" presName="sibTrans" presStyleCnt="0"/>
      <dgm:spPr/>
    </dgm:pt>
    <dgm:pt modelId="{E6E25E98-CF8E-43B3-B8A8-1362A9F0FF24}" type="pres">
      <dgm:prSet presAssocID="{35F02FA2-A150-4ECC-917E-0ED899B2E17E}" presName="node" presStyleLbl="node1" presStyleIdx="3" presStyleCnt="12" custLinFactNeighborX="444" custLinFactNeighborY="-6491">
        <dgm:presLayoutVars>
          <dgm:bulletEnabled val="1"/>
        </dgm:presLayoutVars>
      </dgm:prSet>
      <dgm:spPr/>
    </dgm:pt>
    <dgm:pt modelId="{E872FC37-D335-416E-BBAE-0CCCDFB64313}" type="pres">
      <dgm:prSet presAssocID="{9B2D9DBD-E03D-430F-9C06-CAD0BA2147A7}" presName="sibTrans" presStyleCnt="0"/>
      <dgm:spPr/>
    </dgm:pt>
    <dgm:pt modelId="{A44D7CC2-F102-4CCB-9DBD-DF281218DE20}" type="pres">
      <dgm:prSet presAssocID="{4E6F30E4-69A6-4D24-9729-D977D289BEF3}" presName="node" presStyleLbl="node1" presStyleIdx="4" presStyleCnt="12" custLinFactNeighborX="604" custLinFactNeighborY="-4721">
        <dgm:presLayoutVars>
          <dgm:bulletEnabled val="1"/>
        </dgm:presLayoutVars>
      </dgm:prSet>
      <dgm:spPr/>
    </dgm:pt>
    <dgm:pt modelId="{01BE1FDB-AC77-4258-9766-830856696B1D}" type="pres">
      <dgm:prSet presAssocID="{1CD7F565-4384-416E-871A-5448DEA4961F}" presName="sibTrans" presStyleCnt="0"/>
      <dgm:spPr/>
    </dgm:pt>
    <dgm:pt modelId="{C52EBA73-05C3-4819-83B9-28DF5FF29D7C}" type="pres">
      <dgm:prSet presAssocID="{62344DC5-AB09-46B8-B750-6FE5BF712B9C}" presName="node" presStyleLbl="node1" presStyleIdx="5" presStyleCnt="12" custLinFactNeighborX="-1626" custLinFactNeighborY="-6491">
        <dgm:presLayoutVars>
          <dgm:bulletEnabled val="1"/>
        </dgm:presLayoutVars>
      </dgm:prSet>
      <dgm:spPr/>
    </dgm:pt>
    <dgm:pt modelId="{D2CF4BF9-DEB8-4BBD-9A61-A739B246C09F}" type="pres">
      <dgm:prSet presAssocID="{E1F6DD90-A37E-4DB9-B969-F0257AAD2EA1}" presName="sibTrans" presStyleCnt="0"/>
      <dgm:spPr/>
    </dgm:pt>
    <dgm:pt modelId="{73B3AC19-18E5-4170-8E93-97A4EAC8EB8D}" type="pres">
      <dgm:prSet presAssocID="{36877E4E-4FC0-4E86-ACEE-172D388A96DE}" presName="node" presStyleLbl="node1" presStyleIdx="6" presStyleCnt="12" custLinFactNeighborX="290" custLinFactNeighborY="-19096">
        <dgm:presLayoutVars>
          <dgm:bulletEnabled val="1"/>
        </dgm:presLayoutVars>
      </dgm:prSet>
      <dgm:spPr/>
    </dgm:pt>
    <dgm:pt modelId="{CFA4C4CA-846A-49EE-BA6D-2D5CBCC27C13}" type="pres">
      <dgm:prSet presAssocID="{4A3BBF8D-B8D0-4343-8496-024D6F7831F3}" presName="sibTrans" presStyleCnt="0"/>
      <dgm:spPr/>
    </dgm:pt>
    <dgm:pt modelId="{E8BDBE78-B6B0-475E-AB90-6C3A8F948043}" type="pres">
      <dgm:prSet presAssocID="{C2FB9B29-F0A9-4DC1-8B0D-D4433FE6FF0E}" presName="node" presStyleLbl="node1" presStyleIdx="7" presStyleCnt="12" custLinFactNeighborX="604" custLinFactNeighborY="-19096">
        <dgm:presLayoutVars>
          <dgm:bulletEnabled val="1"/>
        </dgm:presLayoutVars>
      </dgm:prSet>
      <dgm:spPr/>
    </dgm:pt>
    <dgm:pt modelId="{1AAB5E80-9044-4D7B-AB93-F7EBDBE42DBB}" type="pres">
      <dgm:prSet presAssocID="{B54DD150-DD73-441A-9306-BDDF01674FF5}" presName="sibTrans" presStyleCnt="0"/>
      <dgm:spPr/>
    </dgm:pt>
    <dgm:pt modelId="{B9EADA70-69E6-4395-8383-97B6D20A0D66}" type="pres">
      <dgm:prSet presAssocID="{659CB0FB-5A8A-4C12-9AAC-B8B9D8814030}" presName="node" presStyleLbl="node1" presStyleIdx="8" presStyleCnt="12" custScaleX="104051" custScaleY="100718" custLinFactNeighborX="314" custLinFactNeighborY="-19096">
        <dgm:presLayoutVars>
          <dgm:bulletEnabled val="1"/>
        </dgm:presLayoutVars>
      </dgm:prSet>
      <dgm:spPr/>
    </dgm:pt>
    <dgm:pt modelId="{46EB23F4-F508-476A-B124-4A31519A5F62}" type="pres">
      <dgm:prSet presAssocID="{D0E58242-D91C-45F9-B9BB-9B05DED0A8E3}" presName="sibTrans" presStyleCnt="0"/>
      <dgm:spPr/>
    </dgm:pt>
    <dgm:pt modelId="{FF318EFE-D082-427D-894B-FB6394192A7D}" type="pres">
      <dgm:prSet presAssocID="{783BAC36-C29F-439C-B607-E8991F166C77}" presName="node" presStyleLbl="node1" presStyleIdx="9" presStyleCnt="12" custLinFactNeighborX="290" custLinFactNeighborY="-32441">
        <dgm:presLayoutVars>
          <dgm:bulletEnabled val="1"/>
        </dgm:presLayoutVars>
      </dgm:prSet>
      <dgm:spPr/>
    </dgm:pt>
    <dgm:pt modelId="{557A00B7-CE02-4C47-A88B-1435D57F2A08}" type="pres">
      <dgm:prSet presAssocID="{494B724C-C169-45F0-90B9-5FA63F1CE649}" presName="sibTrans" presStyleCnt="0"/>
      <dgm:spPr/>
    </dgm:pt>
    <dgm:pt modelId="{1D53FBB1-5630-40F4-A8D2-84D1E7571CD6}" type="pres">
      <dgm:prSet presAssocID="{D981845B-97C5-4CCE-B680-56C39AD88B04}" presName="node" presStyleLbl="node1" presStyleIdx="10" presStyleCnt="12" custLinFactNeighborX="604" custLinFactNeighborY="-30744">
        <dgm:presLayoutVars>
          <dgm:bulletEnabled val="1"/>
        </dgm:presLayoutVars>
      </dgm:prSet>
      <dgm:spPr/>
    </dgm:pt>
    <dgm:pt modelId="{CA82F760-9B27-4CA9-A879-DFEF44EE60D6}" type="pres">
      <dgm:prSet presAssocID="{97D2E872-AF7A-4FDF-ACD1-F6594D4E17FB}" presName="sibTrans" presStyleCnt="0"/>
      <dgm:spPr/>
    </dgm:pt>
    <dgm:pt modelId="{BE822957-7B31-4EF7-8E3E-D942505C3CA5}" type="pres">
      <dgm:prSet presAssocID="{5BD6A173-0548-461E-85F3-A0AF0C1E9290}" presName="node" presStyleLbl="node1" presStyleIdx="11" presStyleCnt="12" custScaleX="102467" custLinFactNeighborX="522" custLinFactNeighborY="-34330">
        <dgm:presLayoutVars>
          <dgm:bulletEnabled val="1"/>
        </dgm:presLayoutVars>
      </dgm:prSet>
      <dgm:spPr/>
    </dgm:pt>
  </dgm:ptLst>
  <dgm:cxnLst>
    <dgm:cxn modelId="{2D306E08-90B2-4B4D-8E82-5ED33D49C677}" type="presOf" srcId="{35F02FA2-A150-4ECC-917E-0ED899B2E17E}" destId="{E6E25E98-CF8E-43B3-B8A8-1362A9F0FF24}" srcOrd="0" destOrd="0" presId="urn:microsoft.com/office/officeart/2005/8/layout/default"/>
    <dgm:cxn modelId="{D88D800A-34CC-4456-B6D0-A0EDDE467CAC}" type="presOf" srcId="{4E6F30E4-69A6-4D24-9729-D977D289BEF3}" destId="{A44D7CC2-F102-4CCB-9DBD-DF281218DE20}" srcOrd="0" destOrd="0" presId="urn:microsoft.com/office/officeart/2005/8/layout/default"/>
    <dgm:cxn modelId="{B26B700C-CF20-478F-9F5B-12D15A88741E}" type="presOf" srcId="{4A073899-5E4B-4576-BAC5-23616F81C0CA}" destId="{5F756F8B-539D-4FEB-A380-DFBB80A34DFB}" srcOrd="0" destOrd="0" presId="urn:microsoft.com/office/officeart/2005/8/layout/default"/>
    <dgm:cxn modelId="{C5184B0E-B491-41FE-A179-BB186314BEEB}" type="presOf" srcId="{D981845B-97C5-4CCE-B680-56C39AD88B04}" destId="{1D53FBB1-5630-40F4-A8D2-84D1E7571CD6}" srcOrd="0" destOrd="0" presId="urn:microsoft.com/office/officeart/2005/8/layout/default"/>
    <dgm:cxn modelId="{386C0724-EA37-4A05-AD6C-EB29B1917153}" srcId="{88469347-A7B7-4BFC-A7E2-357FDC0642FF}" destId="{4A073899-5E4B-4576-BAC5-23616F81C0CA}" srcOrd="2" destOrd="0" parTransId="{D71F8B50-FC79-4B6E-88EB-53E302552833}" sibTransId="{BE8E9391-B2C6-4F86-846E-6864CC39E2F3}"/>
    <dgm:cxn modelId="{90A66D28-12E7-4644-9EED-0D68AB039F6D}" srcId="{88469347-A7B7-4BFC-A7E2-357FDC0642FF}" destId="{4E6F30E4-69A6-4D24-9729-D977D289BEF3}" srcOrd="4" destOrd="0" parTransId="{BB010D9F-62D3-4180-B599-7DD52DE42291}" sibTransId="{1CD7F565-4384-416E-871A-5448DEA4961F}"/>
    <dgm:cxn modelId="{BA58873A-70AF-405C-AFAF-A88BE625D5B3}" type="presOf" srcId="{659CB0FB-5A8A-4C12-9AAC-B8B9D8814030}" destId="{B9EADA70-69E6-4395-8383-97B6D20A0D66}" srcOrd="0" destOrd="0" presId="urn:microsoft.com/office/officeart/2005/8/layout/default"/>
    <dgm:cxn modelId="{1CF10460-AE52-468C-A124-8969477CADEA}" srcId="{88469347-A7B7-4BFC-A7E2-357FDC0642FF}" destId="{36877E4E-4FC0-4E86-ACEE-172D388A96DE}" srcOrd="6" destOrd="0" parTransId="{6CEE51D5-2137-4905-B66C-235D21D7A04A}" sibTransId="{4A3BBF8D-B8D0-4343-8496-024D6F7831F3}"/>
    <dgm:cxn modelId="{3944726D-EAC5-409A-9E1F-80B4D743AF36}" srcId="{88469347-A7B7-4BFC-A7E2-357FDC0642FF}" destId="{783BAC36-C29F-439C-B607-E8991F166C77}" srcOrd="9" destOrd="0" parTransId="{9F7E7A5B-1A5B-49A2-B5AC-985772004A4E}" sibTransId="{494B724C-C169-45F0-90B9-5FA63F1CE649}"/>
    <dgm:cxn modelId="{8EF8DD6F-F715-4920-BAA9-C6AE9405FFD8}" srcId="{88469347-A7B7-4BFC-A7E2-357FDC0642FF}" destId="{35F02FA2-A150-4ECC-917E-0ED899B2E17E}" srcOrd="3" destOrd="0" parTransId="{56A77FB9-8611-4781-9C5E-4458909B19C9}" sibTransId="{9B2D9DBD-E03D-430F-9C06-CAD0BA2147A7}"/>
    <dgm:cxn modelId="{E9DFB954-0116-43F3-8F96-F244F8F4C3BF}" type="presOf" srcId="{60124333-B817-435F-86ED-854436095E93}" destId="{6B2CC497-FEA9-4A29-9E71-485269FA53D3}" srcOrd="0" destOrd="0" presId="urn:microsoft.com/office/officeart/2005/8/layout/default"/>
    <dgm:cxn modelId="{1B52447D-7F97-4D57-8B26-6552285CD236}" srcId="{88469347-A7B7-4BFC-A7E2-357FDC0642FF}" destId="{D981845B-97C5-4CCE-B680-56C39AD88B04}" srcOrd="10" destOrd="0" parTransId="{CF25EE01-A9DD-4152-958E-ABA12D4155A5}" sibTransId="{97D2E872-AF7A-4FDF-ACD1-F6594D4E17FB}"/>
    <dgm:cxn modelId="{5F216181-E87C-402B-82AF-3D9865F8D6AC}" type="presOf" srcId="{5BD6A173-0548-461E-85F3-A0AF0C1E9290}" destId="{BE822957-7B31-4EF7-8E3E-D942505C3CA5}" srcOrd="0" destOrd="0" presId="urn:microsoft.com/office/officeart/2005/8/layout/default"/>
    <dgm:cxn modelId="{5C958386-FD73-4A6B-B1F2-1EF273CA3116}" type="presOf" srcId="{C2FB9B29-F0A9-4DC1-8B0D-D4433FE6FF0E}" destId="{E8BDBE78-B6B0-475E-AB90-6C3A8F948043}" srcOrd="0" destOrd="0" presId="urn:microsoft.com/office/officeart/2005/8/layout/default"/>
    <dgm:cxn modelId="{F16E6A8D-A368-4D22-BA87-3452313957F0}" type="presOf" srcId="{783BAC36-C29F-439C-B607-E8991F166C77}" destId="{FF318EFE-D082-427D-894B-FB6394192A7D}" srcOrd="0" destOrd="0" presId="urn:microsoft.com/office/officeart/2005/8/layout/default"/>
    <dgm:cxn modelId="{20D39096-AE29-4B7A-9778-653974017738}" srcId="{88469347-A7B7-4BFC-A7E2-357FDC0642FF}" destId="{5BD6A173-0548-461E-85F3-A0AF0C1E9290}" srcOrd="11" destOrd="0" parTransId="{FA05AC3B-065E-4406-BB89-51FBBF178ABD}" sibTransId="{069D1CE9-7B70-49A0-B2B9-4BD7806341E4}"/>
    <dgm:cxn modelId="{A630E8A7-2D1C-4F68-986A-5C80B4A50E78}" srcId="{88469347-A7B7-4BFC-A7E2-357FDC0642FF}" destId="{60124333-B817-435F-86ED-854436095E93}" srcOrd="0" destOrd="0" parTransId="{32DD4E2D-BA0A-4194-8E5E-E7DBA9BB66BA}" sibTransId="{5FE081D3-30CD-4320-BC0B-175CCDB64FD3}"/>
    <dgm:cxn modelId="{A3F45BB3-5312-4A60-AC83-45E1B735110F}" srcId="{88469347-A7B7-4BFC-A7E2-357FDC0642FF}" destId="{659CB0FB-5A8A-4C12-9AAC-B8B9D8814030}" srcOrd="8" destOrd="0" parTransId="{0D669106-73D8-4B6C-BEB5-12899379848B}" sibTransId="{D0E58242-D91C-45F9-B9BB-9B05DED0A8E3}"/>
    <dgm:cxn modelId="{71745AB5-A076-4612-A180-99E1B0992941}" type="presOf" srcId="{36877E4E-4FC0-4E86-ACEE-172D388A96DE}" destId="{73B3AC19-18E5-4170-8E93-97A4EAC8EB8D}" srcOrd="0" destOrd="0" presId="urn:microsoft.com/office/officeart/2005/8/layout/default"/>
    <dgm:cxn modelId="{9FF965B7-B58A-47A4-AE17-6DB17CF34A10}" type="presOf" srcId="{88469347-A7B7-4BFC-A7E2-357FDC0642FF}" destId="{55362539-4B41-410B-901E-CE64E0087EF7}" srcOrd="0" destOrd="0" presId="urn:microsoft.com/office/officeart/2005/8/layout/default"/>
    <dgm:cxn modelId="{15E72BC6-A6CA-44FA-80E6-18AA04EE42CC}" type="presOf" srcId="{ABADEEF0-5EC6-4E24-A9B8-A580D0B4D05B}" destId="{2FC00BD5-6B8D-4885-9FE3-32A977C43DCB}" srcOrd="0" destOrd="0" presId="urn:microsoft.com/office/officeart/2005/8/layout/default"/>
    <dgm:cxn modelId="{49FC0BDE-99B3-455F-A3E3-DEAA328B6159}" type="presOf" srcId="{62344DC5-AB09-46B8-B750-6FE5BF712B9C}" destId="{C52EBA73-05C3-4819-83B9-28DF5FF29D7C}" srcOrd="0" destOrd="0" presId="urn:microsoft.com/office/officeart/2005/8/layout/default"/>
    <dgm:cxn modelId="{62C29FDE-E34E-49A1-888E-F8D892107FE2}" srcId="{88469347-A7B7-4BFC-A7E2-357FDC0642FF}" destId="{ABADEEF0-5EC6-4E24-A9B8-A580D0B4D05B}" srcOrd="1" destOrd="0" parTransId="{4D6C60C1-DC73-4D69-B77F-512918CCA907}" sibTransId="{8612E1DE-F76E-45C9-8105-25597C56C3BC}"/>
    <dgm:cxn modelId="{745DFBEC-2438-4650-9EC4-2F561C0137B7}" srcId="{88469347-A7B7-4BFC-A7E2-357FDC0642FF}" destId="{62344DC5-AB09-46B8-B750-6FE5BF712B9C}" srcOrd="5" destOrd="0" parTransId="{917483C6-2CE0-44BC-8507-984DEFCF1CBF}" sibTransId="{E1F6DD90-A37E-4DB9-B969-F0257AAD2EA1}"/>
    <dgm:cxn modelId="{17C10CF9-BB51-4AD4-892D-227A1C0C204C}" srcId="{88469347-A7B7-4BFC-A7E2-357FDC0642FF}" destId="{C2FB9B29-F0A9-4DC1-8B0D-D4433FE6FF0E}" srcOrd="7" destOrd="0" parTransId="{D3DDCA84-E122-452E-996A-0FE22E0F7014}" sibTransId="{B54DD150-DD73-441A-9306-BDDF01674FF5}"/>
    <dgm:cxn modelId="{246937E7-E4A6-4FA0-9856-A7ABAE923E8E}" type="presParOf" srcId="{55362539-4B41-410B-901E-CE64E0087EF7}" destId="{6B2CC497-FEA9-4A29-9E71-485269FA53D3}" srcOrd="0" destOrd="0" presId="urn:microsoft.com/office/officeart/2005/8/layout/default"/>
    <dgm:cxn modelId="{EBE0BCB3-8E82-4A9D-A170-7897530BDCBC}" type="presParOf" srcId="{55362539-4B41-410B-901E-CE64E0087EF7}" destId="{329ABC64-555B-454F-9A57-3A89AF7C7AB0}" srcOrd="1" destOrd="0" presId="urn:microsoft.com/office/officeart/2005/8/layout/default"/>
    <dgm:cxn modelId="{E696FC99-C080-450F-9DB9-53D8BFC85C1C}" type="presParOf" srcId="{55362539-4B41-410B-901E-CE64E0087EF7}" destId="{2FC00BD5-6B8D-4885-9FE3-32A977C43DCB}" srcOrd="2" destOrd="0" presId="urn:microsoft.com/office/officeart/2005/8/layout/default"/>
    <dgm:cxn modelId="{EC47429B-4689-47F7-ABF4-F5B3580F4848}" type="presParOf" srcId="{55362539-4B41-410B-901E-CE64E0087EF7}" destId="{F94C33CB-D97E-4BFD-829F-E6CB3BE6EC25}" srcOrd="3" destOrd="0" presId="urn:microsoft.com/office/officeart/2005/8/layout/default"/>
    <dgm:cxn modelId="{2BA063FB-1A87-4504-885E-2915D67CA607}" type="presParOf" srcId="{55362539-4B41-410B-901E-CE64E0087EF7}" destId="{5F756F8B-539D-4FEB-A380-DFBB80A34DFB}" srcOrd="4" destOrd="0" presId="urn:microsoft.com/office/officeart/2005/8/layout/default"/>
    <dgm:cxn modelId="{04C1EA72-A8A0-45B3-97C7-13CA36BA29FA}" type="presParOf" srcId="{55362539-4B41-410B-901E-CE64E0087EF7}" destId="{E44B608B-F9E2-4598-814C-FC3B165F494C}" srcOrd="5" destOrd="0" presId="urn:microsoft.com/office/officeart/2005/8/layout/default"/>
    <dgm:cxn modelId="{A677FD3C-CD4A-4B34-A036-BB846C66A2BB}" type="presParOf" srcId="{55362539-4B41-410B-901E-CE64E0087EF7}" destId="{E6E25E98-CF8E-43B3-B8A8-1362A9F0FF24}" srcOrd="6" destOrd="0" presId="urn:microsoft.com/office/officeart/2005/8/layout/default"/>
    <dgm:cxn modelId="{DD5DDCA4-35C6-46C1-8C55-6B4349DA3792}" type="presParOf" srcId="{55362539-4B41-410B-901E-CE64E0087EF7}" destId="{E872FC37-D335-416E-BBAE-0CCCDFB64313}" srcOrd="7" destOrd="0" presId="urn:microsoft.com/office/officeart/2005/8/layout/default"/>
    <dgm:cxn modelId="{72DF9B19-29C9-4829-979E-EC1EC9A44C8F}" type="presParOf" srcId="{55362539-4B41-410B-901E-CE64E0087EF7}" destId="{A44D7CC2-F102-4CCB-9DBD-DF281218DE20}" srcOrd="8" destOrd="0" presId="urn:microsoft.com/office/officeart/2005/8/layout/default"/>
    <dgm:cxn modelId="{795EC0DB-15A5-4A90-8863-3B7163E8088F}" type="presParOf" srcId="{55362539-4B41-410B-901E-CE64E0087EF7}" destId="{01BE1FDB-AC77-4258-9766-830856696B1D}" srcOrd="9" destOrd="0" presId="urn:microsoft.com/office/officeart/2005/8/layout/default"/>
    <dgm:cxn modelId="{595E8008-F719-4C8F-90F7-7E88E1475C72}" type="presParOf" srcId="{55362539-4B41-410B-901E-CE64E0087EF7}" destId="{C52EBA73-05C3-4819-83B9-28DF5FF29D7C}" srcOrd="10" destOrd="0" presId="urn:microsoft.com/office/officeart/2005/8/layout/default"/>
    <dgm:cxn modelId="{A078DE78-AFE5-468F-89C6-4C7EDC46D5BE}" type="presParOf" srcId="{55362539-4B41-410B-901E-CE64E0087EF7}" destId="{D2CF4BF9-DEB8-4BBD-9A61-A739B246C09F}" srcOrd="11" destOrd="0" presId="urn:microsoft.com/office/officeart/2005/8/layout/default"/>
    <dgm:cxn modelId="{8F0C2083-5F95-4C63-B86D-EED41EF3F905}" type="presParOf" srcId="{55362539-4B41-410B-901E-CE64E0087EF7}" destId="{73B3AC19-18E5-4170-8E93-97A4EAC8EB8D}" srcOrd="12" destOrd="0" presId="urn:microsoft.com/office/officeart/2005/8/layout/default"/>
    <dgm:cxn modelId="{21BB69C5-E526-412F-8389-0040C49C37AB}" type="presParOf" srcId="{55362539-4B41-410B-901E-CE64E0087EF7}" destId="{CFA4C4CA-846A-49EE-BA6D-2D5CBCC27C13}" srcOrd="13" destOrd="0" presId="urn:microsoft.com/office/officeart/2005/8/layout/default"/>
    <dgm:cxn modelId="{92FBD3C5-6337-4FBE-AD06-3CFF9B493355}" type="presParOf" srcId="{55362539-4B41-410B-901E-CE64E0087EF7}" destId="{E8BDBE78-B6B0-475E-AB90-6C3A8F948043}" srcOrd="14" destOrd="0" presId="urn:microsoft.com/office/officeart/2005/8/layout/default"/>
    <dgm:cxn modelId="{1C24D1B0-4FE3-41BE-B763-3132A2427056}" type="presParOf" srcId="{55362539-4B41-410B-901E-CE64E0087EF7}" destId="{1AAB5E80-9044-4D7B-AB93-F7EBDBE42DBB}" srcOrd="15" destOrd="0" presId="urn:microsoft.com/office/officeart/2005/8/layout/default"/>
    <dgm:cxn modelId="{19F8B361-CB3C-464D-A1F4-F42C88D8BF92}" type="presParOf" srcId="{55362539-4B41-410B-901E-CE64E0087EF7}" destId="{B9EADA70-69E6-4395-8383-97B6D20A0D66}" srcOrd="16" destOrd="0" presId="urn:microsoft.com/office/officeart/2005/8/layout/default"/>
    <dgm:cxn modelId="{E7F41B84-EDD8-4877-A186-67FA0FE3A57C}" type="presParOf" srcId="{55362539-4B41-410B-901E-CE64E0087EF7}" destId="{46EB23F4-F508-476A-B124-4A31519A5F62}" srcOrd="17" destOrd="0" presId="urn:microsoft.com/office/officeart/2005/8/layout/default"/>
    <dgm:cxn modelId="{0CA0A122-401C-4583-B645-FA987AED6B3F}" type="presParOf" srcId="{55362539-4B41-410B-901E-CE64E0087EF7}" destId="{FF318EFE-D082-427D-894B-FB6394192A7D}" srcOrd="18" destOrd="0" presId="urn:microsoft.com/office/officeart/2005/8/layout/default"/>
    <dgm:cxn modelId="{A9E69730-719C-4A35-B82E-32E4C57FC08A}" type="presParOf" srcId="{55362539-4B41-410B-901E-CE64E0087EF7}" destId="{557A00B7-CE02-4C47-A88B-1435D57F2A08}" srcOrd="19" destOrd="0" presId="urn:microsoft.com/office/officeart/2005/8/layout/default"/>
    <dgm:cxn modelId="{66197142-7CE6-4C47-A949-5114266051E1}" type="presParOf" srcId="{55362539-4B41-410B-901E-CE64E0087EF7}" destId="{1D53FBB1-5630-40F4-A8D2-84D1E7571CD6}" srcOrd="20" destOrd="0" presId="urn:microsoft.com/office/officeart/2005/8/layout/default"/>
    <dgm:cxn modelId="{D209F639-0BDB-4792-920A-741B351B2F58}" type="presParOf" srcId="{55362539-4B41-410B-901E-CE64E0087EF7}" destId="{CA82F760-9B27-4CA9-A879-DFEF44EE60D6}" srcOrd="21" destOrd="0" presId="urn:microsoft.com/office/officeart/2005/8/layout/default"/>
    <dgm:cxn modelId="{05205320-015E-40EB-997B-ABCDFD37037E}" type="presParOf" srcId="{55362539-4B41-410B-901E-CE64E0087EF7}" destId="{BE822957-7B31-4EF7-8E3E-D942505C3CA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0BC0B6-2AE2-458A-A5DA-A541F64EE38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A05C47-D350-49A8-9DAC-14C834D82F9A}">
      <dgm:prSet/>
      <dgm:spPr/>
      <dgm:t>
        <a:bodyPr/>
        <a:lstStyle/>
        <a:p>
          <a:r>
            <a:rPr lang="en-US"/>
            <a:t>Mental Health support and programs</a:t>
          </a:r>
        </a:p>
      </dgm:t>
    </dgm:pt>
    <dgm:pt modelId="{56D35742-64C7-410A-AAC2-BF0D3561D2B6}" type="parTrans" cxnId="{77B65D17-C2DC-4360-83D2-1C65EEFD8CF7}">
      <dgm:prSet/>
      <dgm:spPr/>
      <dgm:t>
        <a:bodyPr/>
        <a:lstStyle/>
        <a:p>
          <a:endParaRPr lang="en-US"/>
        </a:p>
      </dgm:t>
    </dgm:pt>
    <dgm:pt modelId="{1FAB227C-4D02-43A4-A885-CF619385AD8C}" type="sibTrans" cxnId="{77B65D17-C2DC-4360-83D2-1C65EEFD8CF7}">
      <dgm:prSet/>
      <dgm:spPr/>
      <dgm:t>
        <a:bodyPr/>
        <a:lstStyle/>
        <a:p>
          <a:endParaRPr lang="en-US"/>
        </a:p>
      </dgm:t>
    </dgm:pt>
    <dgm:pt modelId="{E43A8D5B-62C1-4622-8CD3-D633BC11F354}">
      <dgm:prSet/>
      <dgm:spPr/>
      <dgm:t>
        <a:bodyPr/>
        <a:lstStyle/>
        <a:p>
          <a:r>
            <a:rPr lang="en-US"/>
            <a:t>Food, PPE Supplies, essential items (especially in tribal communities that are more geographically remote)</a:t>
          </a:r>
        </a:p>
      </dgm:t>
    </dgm:pt>
    <dgm:pt modelId="{DB5D6627-35CF-4D95-98B5-4D3CF18A0957}" type="parTrans" cxnId="{F59BA080-B972-4665-BB1E-84CCC2B86800}">
      <dgm:prSet/>
      <dgm:spPr/>
      <dgm:t>
        <a:bodyPr/>
        <a:lstStyle/>
        <a:p>
          <a:endParaRPr lang="en-US"/>
        </a:p>
      </dgm:t>
    </dgm:pt>
    <dgm:pt modelId="{C77437FE-4757-4853-BD55-245D2FC2EC98}" type="sibTrans" cxnId="{F59BA080-B972-4665-BB1E-84CCC2B86800}">
      <dgm:prSet/>
      <dgm:spPr/>
      <dgm:t>
        <a:bodyPr/>
        <a:lstStyle/>
        <a:p>
          <a:endParaRPr lang="en-US"/>
        </a:p>
      </dgm:t>
    </dgm:pt>
    <dgm:pt modelId="{C570D19E-E313-4A36-8EB6-15A86E7379EB}">
      <dgm:prSet/>
      <dgm:spPr/>
      <dgm:t>
        <a:bodyPr/>
        <a:lstStyle/>
        <a:p>
          <a:r>
            <a:rPr lang="en-US"/>
            <a:t>Disaster/Pandemic Training for tribes/tribal leaders/Emergency Managers</a:t>
          </a:r>
        </a:p>
      </dgm:t>
    </dgm:pt>
    <dgm:pt modelId="{1AEB94A3-4CF6-4C3A-8917-A9A50C80F368}" type="parTrans" cxnId="{35BF5F20-EF2D-44A2-B393-51642D8B4442}">
      <dgm:prSet/>
      <dgm:spPr/>
      <dgm:t>
        <a:bodyPr/>
        <a:lstStyle/>
        <a:p>
          <a:endParaRPr lang="en-US"/>
        </a:p>
      </dgm:t>
    </dgm:pt>
    <dgm:pt modelId="{66338903-1CE5-4D14-B3ED-EFE9C3DC12F3}" type="sibTrans" cxnId="{35BF5F20-EF2D-44A2-B393-51642D8B4442}">
      <dgm:prSet/>
      <dgm:spPr/>
      <dgm:t>
        <a:bodyPr/>
        <a:lstStyle/>
        <a:p>
          <a:endParaRPr lang="en-US"/>
        </a:p>
      </dgm:t>
    </dgm:pt>
    <dgm:pt modelId="{59B033CD-AB6C-40FE-9416-55AE25365309}">
      <dgm:prSet/>
      <dgm:spPr/>
      <dgm:t>
        <a:bodyPr/>
        <a:lstStyle/>
        <a:p>
          <a:r>
            <a:rPr lang="en-US"/>
            <a:t>Technology infrastructure – internet/cell phone service, laptops, communication systems</a:t>
          </a:r>
        </a:p>
      </dgm:t>
    </dgm:pt>
    <dgm:pt modelId="{394F2878-2CD0-4E5E-ADCD-3DF03ECC9C81}" type="parTrans" cxnId="{27104E15-7894-408F-8C97-77EB62B1283E}">
      <dgm:prSet/>
      <dgm:spPr/>
      <dgm:t>
        <a:bodyPr/>
        <a:lstStyle/>
        <a:p>
          <a:endParaRPr lang="en-US"/>
        </a:p>
      </dgm:t>
    </dgm:pt>
    <dgm:pt modelId="{6FB2CF49-6EB6-4697-864B-0BC6E1F5BC36}" type="sibTrans" cxnId="{27104E15-7894-408F-8C97-77EB62B1283E}">
      <dgm:prSet/>
      <dgm:spPr/>
      <dgm:t>
        <a:bodyPr/>
        <a:lstStyle/>
        <a:p>
          <a:endParaRPr lang="en-US"/>
        </a:p>
      </dgm:t>
    </dgm:pt>
    <dgm:pt modelId="{2868EDCC-92D6-43F9-91DF-17F63E128B89}">
      <dgm:prSet/>
      <dgm:spPr/>
      <dgm:t>
        <a:bodyPr/>
        <a:lstStyle/>
        <a:p>
          <a:r>
            <a:rPr lang="en-US"/>
            <a:t>Substance Abuse programs/support</a:t>
          </a:r>
        </a:p>
      </dgm:t>
    </dgm:pt>
    <dgm:pt modelId="{808326F0-FB72-4514-A12D-AE6A2F3CE815}" type="parTrans" cxnId="{B363FCB3-6C11-41C5-BBB5-077DA337DEE9}">
      <dgm:prSet/>
      <dgm:spPr/>
      <dgm:t>
        <a:bodyPr/>
        <a:lstStyle/>
        <a:p>
          <a:endParaRPr lang="en-US"/>
        </a:p>
      </dgm:t>
    </dgm:pt>
    <dgm:pt modelId="{41FD9432-4868-436E-BB43-DD72B696BDE2}" type="sibTrans" cxnId="{B363FCB3-6C11-41C5-BBB5-077DA337DEE9}">
      <dgm:prSet/>
      <dgm:spPr/>
      <dgm:t>
        <a:bodyPr/>
        <a:lstStyle/>
        <a:p>
          <a:endParaRPr lang="en-US"/>
        </a:p>
      </dgm:t>
    </dgm:pt>
    <dgm:pt modelId="{FFDF4A4E-3B62-412B-A78A-898A7554D1EB}">
      <dgm:prSet/>
      <dgm:spPr/>
      <dgm:t>
        <a:bodyPr/>
        <a:lstStyle/>
        <a:p>
          <a:r>
            <a:rPr lang="en-US"/>
            <a:t>Case Management – to assist families, Elders and vulnerable citizens</a:t>
          </a:r>
        </a:p>
      </dgm:t>
    </dgm:pt>
    <dgm:pt modelId="{CBA8ED99-33E1-491B-A58C-1B88A56DA47E}" type="parTrans" cxnId="{72F1E63E-D030-4F73-903C-C8DF259F38BE}">
      <dgm:prSet/>
      <dgm:spPr/>
      <dgm:t>
        <a:bodyPr/>
        <a:lstStyle/>
        <a:p>
          <a:endParaRPr lang="en-US"/>
        </a:p>
      </dgm:t>
    </dgm:pt>
    <dgm:pt modelId="{BD9A91AA-0E3B-459E-BEC6-381395866556}" type="sibTrans" cxnId="{72F1E63E-D030-4F73-903C-C8DF259F38BE}">
      <dgm:prSet/>
      <dgm:spPr/>
      <dgm:t>
        <a:bodyPr/>
        <a:lstStyle/>
        <a:p>
          <a:endParaRPr lang="en-US"/>
        </a:p>
      </dgm:t>
    </dgm:pt>
    <dgm:pt modelId="{22B9AB2A-4B57-4F09-9804-602737161968}">
      <dgm:prSet/>
      <dgm:spPr/>
      <dgm:t>
        <a:bodyPr/>
        <a:lstStyle/>
        <a:p>
          <a:r>
            <a:rPr lang="en-US"/>
            <a:t>Medical support (ventilators, medical staff trained to respond to COVID-19 patients)</a:t>
          </a:r>
        </a:p>
      </dgm:t>
    </dgm:pt>
    <dgm:pt modelId="{050B511C-3231-47F0-840C-33E2009D545F}" type="parTrans" cxnId="{9493764C-B62C-4E25-8266-90B1716BEA63}">
      <dgm:prSet/>
      <dgm:spPr/>
      <dgm:t>
        <a:bodyPr/>
        <a:lstStyle/>
        <a:p>
          <a:endParaRPr lang="en-US"/>
        </a:p>
      </dgm:t>
    </dgm:pt>
    <dgm:pt modelId="{5B89B63E-16A1-4900-BA51-F780C5077A3C}" type="sibTrans" cxnId="{9493764C-B62C-4E25-8266-90B1716BEA63}">
      <dgm:prSet/>
      <dgm:spPr/>
      <dgm:t>
        <a:bodyPr/>
        <a:lstStyle/>
        <a:p>
          <a:endParaRPr lang="en-US"/>
        </a:p>
      </dgm:t>
    </dgm:pt>
    <dgm:pt modelId="{AE400EBF-1710-42E3-B026-47B6749E24F3}">
      <dgm:prSet/>
      <dgm:spPr/>
      <dgm:t>
        <a:bodyPr/>
        <a:lstStyle/>
        <a:p>
          <a:r>
            <a:rPr lang="en-US"/>
            <a:t>Youth programs and activities, especially where schools are still not open</a:t>
          </a:r>
        </a:p>
      </dgm:t>
    </dgm:pt>
    <dgm:pt modelId="{2E8E65BB-C0DC-44D4-A332-8721E43E9E30}" type="parTrans" cxnId="{FFC7C8A6-AD2F-481B-81A0-B584D003B92B}">
      <dgm:prSet/>
      <dgm:spPr/>
      <dgm:t>
        <a:bodyPr/>
        <a:lstStyle/>
        <a:p>
          <a:endParaRPr lang="en-US"/>
        </a:p>
      </dgm:t>
    </dgm:pt>
    <dgm:pt modelId="{C9586ED1-2171-41B4-A2BE-3CC5AC3BF151}" type="sibTrans" cxnId="{FFC7C8A6-AD2F-481B-81A0-B584D003B92B}">
      <dgm:prSet/>
      <dgm:spPr/>
      <dgm:t>
        <a:bodyPr/>
        <a:lstStyle/>
        <a:p>
          <a:endParaRPr lang="en-US"/>
        </a:p>
      </dgm:t>
    </dgm:pt>
    <dgm:pt modelId="{6B70827A-B371-4D08-A820-85660B011C19}" type="pres">
      <dgm:prSet presAssocID="{A70BC0B6-2AE2-458A-A5DA-A541F64EE384}" presName="vert0" presStyleCnt="0">
        <dgm:presLayoutVars>
          <dgm:dir/>
          <dgm:animOne val="branch"/>
          <dgm:animLvl val="lvl"/>
        </dgm:presLayoutVars>
      </dgm:prSet>
      <dgm:spPr/>
    </dgm:pt>
    <dgm:pt modelId="{CE1C19B3-5E98-4DD4-94C0-E0289362FB61}" type="pres">
      <dgm:prSet presAssocID="{5CA05C47-D350-49A8-9DAC-14C834D82F9A}" presName="thickLine" presStyleLbl="alignNode1" presStyleIdx="0" presStyleCnt="8"/>
      <dgm:spPr/>
    </dgm:pt>
    <dgm:pt modelId="{CEEE7186-7A66-4078-8589-61192BE4ECA9}" type="pres">
      <dgm:prSet presAssocID="{5CA05C47-D350-49A8-9DAC-14C834D82F9A}" presName="horz1" presStyleCnt="0"/>
      <dgm:spPr/>
    </dgm:pt>
    <dgm:pt modelId="{D20E8102-5AB8-4EF0-9CA2-44C71E804323}" type="pres">
      <dgm:prSet presAssocID="{5CA05C47-D350-49A8-9DAC-14C834D82F9A}" presName="tx1" presStyleLbl="revTx" presStyleIdx="0" presStyleCnt="8"/>
      <dgm:spPr/>
    </dgm:pt>
    <dgm:pt modelId="{277A22A8-82A8-43C8-AC00-C04D108735D3}" type="pres">
      <dgm:prSet presAssocID="{5CA05C47-D350-49A8-9DAC-14C834D82F9A}" presName="vert1" presStyleCnt="0"/>
      <dgm:spPr/>
    </dgm:pt>
    <dgm:pt modelId="{82DC9EE6-4742-4FB5-9DD7-EF037AD78CF1}" type="pres">
      <dgm:prSet presAssocID="{E43A8D5B-62C1-4622-8CD3-D633BC11F354}" presName="thickLine" presStyleLbl="alignNode1" presStyleIdx="1" presStyleCnt="8"/>
      <dgm:spPr/>
    </dgm:pt>
    <dgm:pt modelId="{BE9CEA4F-A6CF-49DA-8907-7C0E3BFC42F3}" type="pres">
      <dgm:prSet presAssocID="{E43A8D5B-62C1-4622-8CD3-D633BC11F354}" presName="horz1" presStyleCnt="0"/>
      <dgm:spPr/>
    </dgm:pt>
    <dgm:pt modelId="{00334E9A-65BD-43E0-B45D-85C04782014A}" type="pres">
      <dgm:prSet presAssocID="{E43A8D5B-62C1-4622-8CD3-D633BC11F354}" presName="tx1" presStyleLbl="revTx" presStyleIdx="1" presStyleCnt="8"/>
      <dgm:spPr/>
    </dgm:pt>
    <dgm:pt modelId="{170E685F-C56E-4FF6-8558-7313A51EE25B}" type="pres">
      <dgm:prSet presAssocID="{E43A8D5B-62C1-4622-8CD3-D633BC11F354}" presName="vert1" presStyleCnt="0"/>
      <dgm:spPr/>
    </dgm:pt>
    <dgm:pt modelId="{C0064D16-CD81-48E6-B3A1-7877DF404E35}" type="pres">
      <dgm:prSet presAssocID="{C570D19E-E313-4A36-8EB6-15A86E7379EB}" presName="thickLine" presStyleLbl="alignNode1" presStyleIdx="2" presStyleCnt="8"/>
      <dgm:spPr/>
    </dgm:pt>
    <dgm:pt modelId="{B43BFB9F-24D1-4925-ABC9-FDB2D60A2067}" type="pres">
      <dgm:prSet presAssocID="{C570D19E-E313-4A36-8EB6-15A86E7379EB}" presName="horz1" presStyleCnt="0"/>
      <dgm:spPr/>
    </dgm:pt>
    <dgm:pt modelId="{C8D86A8C-C1A7-4567-8901-2A6BCEE9C882}" type="pres">
      <dgm:prSet presAssocID="{C570D19E-E313-4A36-8EB6-15A86E7379EB}" presName="tx1" presStyleLbl="revTx" presStyleIdx="2" presStyleCnt="8"/>
      <dgm:spPr/>
    </dgm:pt>
    <dgm:pt modelId="{1AC2EE8C-D832-453D-9256-70372EECC759}" type="pres">
      <dgm:prSet presAssocID="{C570D19E-E313-4A36-8EB6-15A86E7379EB}" presName="vert1" presStyleCnt="0"/>
      <dgm:spPr/>
    </dgm:pt>
    <dgm:pt modelId="{C86DA497-44C1-4263-923B-B5859F6C3533}" type="pres">
      <dgm:prSet presAssocID="{59B033CD-AB6C-40FE-9416-55AE25365309}" presName="thickLine" presStyleLbl="alignNode1" presStyleIdx="3" presStyleCnt="8"/>
      <dgm:spPr/>
    </dgm:pt>
    <dgm:pt modelId="{0613D470-E103-467F-A915-49030E34AC50}" type="pres">
      <dgm:prSet presAssocID="{59B033CD-AB6C-40FE-9416-55AE25365309}" presName="horz1" presStyleCnt="0"/>
      <dgm:spPr/>
    </dgm:pt>
    <dgm:pt modelId="{F38637DE-CDB9-4C82-B76F-531AC5179B93}" type="pres">
      <dgm:prSet presAssocID="{59B033CD-AB6C-40FE-9416-55AE25365309}" presName="tx1" presStyleLbl="revTx" presStyleIdx="3" presStyleCnt="8"/>
      <dgm:spPr/>
    </dgm:pt>
    <dgm:pt modelId="{8165A4F4-6C77-4E04-9C9A-463D6890D681}" type="pres">
      <dgm:prSet presAssocID="{59B033CD-AB6C-40FE-9416-55AE25365309}" presName="vert1" presStyleCnt="0"/>
      <dgm:spPr/>
    </dgm:pt>
    <dgm:pt modelId="{01E81E65-B426-4DB7-88A7-BC204B29BFA5}" type="pres">
      <dgm:prSet presAssocID="{2868EDCC-92D6-43F9-91DF-17F63E128B89}" presName="thickLine" presStyleLbl="alignNode1" presStyleIdx="4" presStyleCnt="8"/>
      <dgm:spPr/>
    </dgm:pt>
    <dgm:pt modelId="{4564D6F7-17CD-4DC0-8884-2A173F4620CD}" type="pres">
      <dgm:prSet presAssocID="{2868EDCC-92D6-43F9-91DF-17F63E128B89}" presName="horz1" presStyleCnt="0"/>
      <dgm:spPr/>
    </dgm:pt>
    <dgm:pt modelId="{3864F3C4-6A32-4D17-AB66-7001857EB916}" type="pres">
      <dgm:prSet presAssocID="{2868EDCC-92D6-43F9-91DF-17F63E128B89}" presName="tx1" presStyleLbl="revTx" presStyleIdx="4" presStyleCnt="8"/>
      <dgm:spPr/>
    </dgm:pt>
    <dgm:pt modelId="{6CDBDB95-2950-4ACB-9F09-F9B374648A57}" type="pres">
      <dgm:prSet presAssocID="{2868EDCC-92D6-43F9-91DF-17F63E128B89}" presName="vert1" presStyleCnt="0"/>
      <dgm:spPr/>
    </dgm:pt>
    <dgm:pt modelId="{2B1E3157-5C42-48C8-8D6E-D8150AA220DA}" type="pres">
      <dgm:prSet presAssocID="{FFDF4A4E-3B62-412B-A78A-898A7554D1EB}" presName="thickLine" presStyleLbl="alignNode1" presStyleIdx="5" presStyleCnt="8"/>
      <dgm:spPr/>
    </dgm:pt>
    <dgm:pt modelId="{5014BAE6-0927-409A-907B-B9E869DCC0A2}" type="pres">
      <dgm:prSet presAssocID="{FFDF4A4E-3B62-412B-A78A-898A7554D1EB}" presName="horz1" presStyleCnt="0"/>
      <dgm:spPr/>
    </dgm:pt>
    <dgm:pt modelId="{8AE41A4C-F7BD-40E1-AEB0-F6228A67D618}" type="pres">
      <dgm:prSet presAssocID="{FFDF4A4E-3B62-412B-A78A-898A7554D1EB}" presName="tx1" presStyleLbl="revTx" presStyleIdx="5" presStyleCnt="8"/>
      <dgm:spPr/>
    </dgm:pt>
    <dgm:pt modelId="{FDC4C3E5-397C-4373-83AC-26C92F6F49D7}" type="pres">
      <dgm:prSet presAssocID="{FFDF4A4E-3B62-412B-A78A-898A7554D1EB}" presName="vert1" presStyleCnt="0"/>
      <dgm:spPr/>
    </dgm:pt>
    <dgm:pt modelId="{BFE5C36C-0BCA-41A4-80CE-7BE976959FD9}" type="pres">
      <dgm:prSet presAssocID="{22B9AB2A-4B57-4F09-9804-602737161968}" presName="thickLine" presStyleLbl="alignNode1" presStyleIdx="6" presStyleCnt="8"/>
      <dgm:spPr/>
    </dgm:pt>
    <dgm:pt modelId="{F0A64AA8-0EA6-46A2-B5F7-0635C7A4C7BF}" type="pres">
      <dgm:prSet presAssocID="{22B9AB2A-4B57-4F09-9804-602737161968}" presName="horz1" presStyleCnt="0"/>
      <dgm:spPr/>
    </dgm:pt>
    <dgm:pt modelId="{8431CB68-D042-4A3F-85DC-38C1B8993A6C}" type="pres">
      <dgm:prSet presAssocID="{22B9AB2A-4B57-4F09-9804-602737161968}" presName="tx1" presStyleLbl="revTx" presStyleIdx="6" presStyleCnt="8"/>
      <dgm:spPr/>
    </dgm:pt>
    <dgm:pt modelId="{5BDB1B64-D22A-4337-AEA2-8AD18973ED38}" type="pres">
      <dgm:prSet presAssocID="{22B9AB2A-4B57-4F09-9804-602737161968}" presName="vert1" presStyleCnt="0"/>
      <dgm:spPr/>
    </dgm:pt>
    <dgm:pt modelId="{0001EE67-3B86-412E-8A1B-D5113BADCC95}" type="pres">
      <dgm:prSet presAssocID="{AE400EBF-1710-42E3-B026-47B6749E24F3}" presName="thickLine" presStyleLbl="alignNode1" presStyleIdx="7" presStyleCnt="8"/>
      <dgm:spPr/>
    </dgm:pt>
    <dgm:pt modelId="{1582BA81-3E65-4825-B8CF-F30FDB742111}" type="pres">
      <dgm:prSet presAssocID="{AE400EBF-1710-42E3-B026-47B6749E24F3}" presName="horz1" presStyleCnt="0"/>
      <dgm:spPr/>
    </dgm:pt>
    <dgm:pt modelId="{A8352A9A-4DAA-4ADC-998B-2068CBCD760F}" type="pres">
      <dgm:prSet presAssocID="{AE400EBF-1710-42E3-B026-47B6749E24F3}" presName="tx1" presStyleLbl="revTx" presStyleIdx="7" presStyleCnt="8"/>
      <dgm:spPr/>
    </dgm:pt>
    <dgm:pt modelId="{1E9B76DB-0553-439D-B63A-FBF663C6DD8D}" type="pres">
      <dgm:prSet presAssocID="{AE400EBF-1710-42E3-B026-47B6749E24F3}" presName="vert1" presStyleCnt="0"/>
      <dgm:spPr/>
    </dgm:pt>
  </dgm:ptLst>
  <dgm:cxnLst>
    <dgm:cxn modelId="{753B630F-1BD9-46C3-BBA6-CC4EEA08DACC}" type="presOf" srcId="{2868EDCC-92D6-43F9-91DF-17F63E128B89}" destId="{3864F3C4-6A32-4D17-AB66-7001857EB916}" srcOrd="0" destOrd="0" presId="urn:microsoft.com/office/officeart/2008/layout/LinedList"/>
    <dgm:cxn modelId="{27104E15-7894-408F-8C97-77EB62B1283E}" srcId="{A70BC0B6-2AE2-458A-A5DA-A541F64EE384}" destId="{59B033CD-AB6C-40FE-9416-55AE25365309}" srcOrd="3" destOrd="0" parTransId="{394F2878-2CD0-4E5E-ADCD-3DF03ECC9C81}" sibTransId="{6FB2CF49-6EB6-4697-864B-0BC6E1F5BC36}"/>
    <dgm:cxn modelId="{77B65D17-C2DC-4360-83D2-1C65EEFD8CF7}" srcId="{A70BC0B6-2AE2-458A-A5DA-A541F64EE384}" destId="{5CA05C47-D350-49A8-9DAC-14C834D82F9A}" srcOrd="0" destOrd="0" parTransId="{56D35742-64C7-410A-AAC2-BF0D3561D2B6}" sibTransId="{1FAB227C-4D02-43A4-A885-CF619385AD8C}"/>
    <dgm:cxn modelId="{35BF5F20-EF2D-44A2-B393-51642D8B4442}" srcId="{A70BC0B6-2AE2-458A-A5DA-A541F64EE384}" destId="{C570D19E-E313-4A36-8EB6-15A86E7379EB}" srcOrd="2" destOrd="0" parTransId="{1AEB94A3-4CF6-4C3A-8917-A9A50C80F368}" sibTransId="{66338903-1CE5-4D14-B3ED-EFE9C3DC12F3}"/>
    <dgm:cxn modelId="{CC433329-06FF-45E2-B664-4EE58A4BD3C7}" type="presOf" srcId="{E43A8D5B-62C1-4622-8CD3-D633BC11F354}" destId="{00334E9A-65BD-43E0-B45D-85C04782014A}" srcOrd="0" destOrd="0" presId="urn:microsoft.com/office/officeart/2008/layout/LinedList"/>
    <dgm:cxn modelId="{DED90F2B-E825-4929-89AD-31EC4C72B672}" type="presOf" srcId="{FFDF4A4E-3B62-412B-A78A-898A7554D1EB}" destId="{8AE41A4C-F7BD-40E1-AEB0-F6228A67D618}" srcOrd="0" destOrd="0" presId="urn:microsoft.com/office/officeart/2008/layout/LinedList"/>
    <dgm:cxn modelId="{72F1E63E-D030-4F73-903C-C8DF259F38BE}" srcId="{A70BC0B6-2AE2-458A-A5DA-A541F64EE384}" destId="{FFDF4A4E-3B62-412B-A78A-898A7554D1EB}" srcOrd="5" destOrd="0" parTransId="{CBA8ED99-33E1-491B-A58C-1B88A56DA47E}" sibTransId="{BD9A91AA-0E3B-459E-BEC6-381395866556}"/>
    <dgm:cxn modelId="{9493764C-B62C-4E25-8266-90B1716BEA63}" srcId="{A70BC0B6-2AE2-458A-A5DA-A541F64EE384}" destId="{22B9AB2A-4B57-4F09-9804-602737161968}" srcOrd="6" destOrd="0" parTransId="{050B511C-3231-47F0-840C-33E2009D545F}" sibTransId="{5B89B63E-16A1-4900-BA51-F780C5077A3C}"/>
    <dgm:cxn modelId="{AE84D351-B3F3-45E2-8117-18286F57BEBA}" type="presOf" srcId="{C570D19E-E313-4A36-8EB6-15A86E7379EB}" destId="{C8D86A8C-C1A7-4567-8901-2A6BCEE9C882}" srcOrd="0" destOrd="0" presId="urn:microsoft.com/office/officeart/2008/layout/LinedList"/>
    <dgm:cxn modelId="{56A67372-2B80-4000-93E4-C5698243E566}" type="presOf" srcId="{5CA05C47-D350-49A8-9DAC-14C834D82F9A}" destId="{D20E8102-5AB8-4EF0-9CA2-44C71E804323}" srcOrd="0" destOrd="0" presId="urn:microsoft.com/office/officeart/2008/layout/LinedList"/>
    <dgm:cxn modelId="{E207A87B-77AA-4427-BDD5-F4B13317591F}" type="presOf" srcId="{AE400EBF-1710-42E3-B026-47B6749E24F3}" destId="{A8352A9A-4DAA-4ADC-998B-2068CBCD760F}" srcOrd="0" destOrd="0" presId="urn:microsoft.com/office/officeart/2008/layout/LinedList"/>
    <dgm:cxn modelId="{F59BA080-B972-4665-BB1E-84CCC2B86800}" srcId="{A70BC0B6-2AE2-458A-A5DA-A541F64EE384}" destId="{E43A8D5B-62C1-4622-8CD3-D633BC11F354}" srcOrd="1" destOrd="0" parTransId="{DB5D6627-35CF-4D95-98B5-4D3CF18A0957}" sibTransId="{C77437FE-4757-4853-BD55-245D2FC2EC98}"/>
    <dgm:cxn modelId="{FFC7C8A6-AD2F-481B-81A0-B584D003B92B}" srcId="{A70BC0B6-2AE2-458A-A5DA-A541F64EE384}" destId="{AE400EBF-1710-42E3-B026-47B6749E24F3}" srcOrd="7" destOrd="0" parTransId="{2E8E65BB-C0DC-44D4-A332-8721E43E9E30}" sibTransId="{C9586ED1-2171-41B4-A2BE-3CC5AC3BF151}"/>
    <dgm:cxn modelId="{B363FCB3-6C11-41C5-BBB5-077DA337DEE9}" srcId="{A70BC0B6-2AE2-458A-A5DA-A541F64EE384}" destId="{2868EDCC-92D6-43F9-91DF-17F63E128B89}" srcOrd="4" destOrd="0" parTransId="{808326F0-FB72-4514-A12D-AE6A2F3CE815}" sibTransId="{41FD9432-4868-436E-BB43-DD72B696BDE2}"/>
    <dgm:cxn modelId="{2696DAB9-9962-44D5-9DB1-7AE6C5C9A1F6}" type="presOf" srcId="{22B9AB2A-4B57-4F09-9804-602737161968}" destId="{8431CB68-D042-4A3F-85DC-38C1B8993A6C}" srcOrd="0" destOrd="0" presId="urn:microsoft.com/office/officeart/2008/layout/LinedList"/>
    <dgm:cxn modelId="{B4B2CADB-B6A0-4788-B022-679C4D91572D}" type="presOf" srcId="{59B033CD-AB6C-40FE-9416-55AE25365309}" destId="{F38637DE-CDB9-4C82-B76F-531AC5179B93}" srcOrd="0" destOrd="0" presId="urn:microsoft.com/office/officeart/2008/layout/LinedList"/>
    <dgm:cxn modelId="{E80740EA-5FAA-41AE-86CE-4927FB9362FD}" type="presOf" srcId="{A70BC0B6-2AE2-458A-A5DA-A541F64EE384}" destId="{6B70827A-B371-4D08-A820-85660B011C19}" srcOrd="0" destOrd="0" presId="urn:microsoft.com/office/officeart/2008/layout/LinedList"/>
    <dgm:cxn modelId="{6CD37BE6-E120-4DAB-A1F4-BD066469DC5D}" type="presParOf" srcId="{6B70827A-B371-4D08-A820-85660B011C19}" destId="{CE1C19B3-5E98-4DD4-94C0-E0289362FB61}" srcOrd="0" destOrd="0" presId="urn:microsoft.com/office/officeart/2008/layout/LinedList"/>
    <dgm:cxn modelId="{06145005-96F7-4DDD-AFAB-C92BB273C6C8}" type="presParOf" srcId="{6B70827A-B371-4D08-A820-85660B011C19}" destId="{CEEE7186-7A66-4078-8589-61192BE4ECA9}" srcOrd="1" destOrd="0" presId="urn:microsoft.com/office/officeart/2008/layout/LinedList"/>
    <dgm:cxn modelId="{6838E814-8265-4A94-B839-57B5D76E9CDE}" type="presParOf" srcId="{CEEE7186-7A66-4078-8589-61192BE4ECA9}" destId="{D20E8102-5AB8-4EF0-9CA2-44C71E804323}" srcOrd="0" destOrd="0" presId="urn:microsoft.com/office/officeart/2008/layout/LinedList"/>
    <dgm:cxn modelId="{A2F32B01-B065-41E5-85FC-2FE6B3C3E4B7}" type="presParOf" srcId="{CEEE7186-7A66-4078-8589-61192BE4ECA9}" destId="{277A22A8-82A8-43C8-AC00-C04D108735D3}" srcOrd="1" destOrd="0" presId="urn:microsoft.com/office/officeart/2008/layout/LinedList"/>
    <dgm:cxn modelId="{240EFA79-E9CE-418D-8818-4810A9631741}" type="presParOf" srcId="{6B70827A-B371-4D08-A820-85660B011C19}" destId="{82DC9EE6-4742-4FB5-9DD7-EF037AD78CF1}" srcOrd="2" destOrd="0" presId="urn:microsoft.com/office/officeart/2008/layout/LinedList"/>
    <dgm:cxn modelId="{27E691F2-EA0A-47FB-878B-85D4195BE8CD}" type="presParOf" srcId="{6B70827A-B371-4D08-A820-85660B011C19}" destId="{BE9CEA4F-A6CF-49DA-8907-7C0E3BFC42F3}" srcOrd="3" destOrd="0" presId="urn:microsoft.com/office/officeart/2008/layout/LinedList"/>
    <dgm:cxn modelId="{32132577-0656-4AA8-8698-8685DB529A6E}" type="presParOf" srcId="{BE9CEA4F-A6CF-49DA-8907-7C0E3BFC42F3}" destId="{00334E9A-65BD-43E0-B45D-85C04782014A}" srcOrd="0" destOrd="0" presId="urn:microsoft.com/office/officeart/2008/layout/LinedList"/>
    <dgm:cxn modelId="{C4094C33-B0C0-439A-897F-203DD110696A}" type="presParOf" srcId="{BE9CEA4F-A6CF-49DA-8907-7C0E3BFC42F3}" destId="{170E685F-C56E-4FF6-8558-7313A51EE25B}" srcOrd="1" destOrd="0" presId="urn:microsoft.com/office/officeart/2008/layout/LinedList"/>
    <dgm:cxn modelId="{4E463211-200A-4762-8F5F-95727184E238}" type="presParOf" srcId="{6B70827A-B371-4D08-A820-85660B011C19}" destId="{C0064D16-CD81-48E6-B3A1-7877DF404E35}" srcOrd="4" destOrd="0" presId="urn:microsoft.com/office/officeart/2008/layout/LinedList"/>
    <dgm:cxn modelId="{05BB4EEE-C958-4955-8D9F-FBFC17179849}" type="presParOf" srcId="{6B70827A-B371-4D08-A820-85660B011C19}" destId="{B43BFB9F-24D1-4925-ABC9-FDB2D60A2067}" srcOrd="5" destOrd="0" presId="urn:microsoft.com/office/officeart/2008/layout/LinedList"/>
    <dgm:cxn modelId="{981AEDEC-CBB9-43E7-9D78-70E365DD1747}" type="presParOf" srcId="{B43BFB9F-24D1-4925-ABC9-FDB2D60A2067}" destId="{C8D86A8C-C1A7-4567-8901-2A6BCEE9C882}" srcOrd="0" destOrd="0" presId="urn:microsoft.com/office/officeart/2008/layout/LinedList"/>
    <dgm:cxn modelId="{4D55D964-2DFB-4A32-8614-1D6A7EDE36D0}" type="presParOf" srcId="{B43BFB9F-24D1-4925-ABC9-FDB2D60A2067}" destId="{1AC2EE8C-D832-453D-9256-70372EECC759}" srcOrd="1" destOrd="0" presId="urn:microsoft.com/office/officeart/2008/layout/LinedList"/>
    <dgm:cxn modelId="{AE4C40F6-0148-4329-9E54-BB345430812E}" type="presParOf" srcId="{6B70827A-B371-4D08-A820-85660B011C19}" destId="{C86DA497-44C1-4263-923B-B5859F6C3533}" srcOrd="6" destOrd="0" presId="urn:microsoft.com/office/officeart/2008/layout/LinedList"/>
    <dgm:cxn modelId="{D1981F8F-9446-4D84-A556-A80472415AFC}" type="presParOf" srcId="{6B70827A-B371-4D08-A820-85660B011C19}" destId="{0613D470-E103-467F-A915-49030E34AC50}" srcOrd="7" destOrd="0" presId="urn:microsoft.com/office/officeart/2008/layout/LinedList"/>
    <dgm:cxn modelId="{7FBB93A3-6BD4-4BB7-A125-5F93B59387A2}" type="presParOf" srcId="{0613D470-E103-467F-A915-49030E34AC50}" destId="{F38637DE-CDB9-4C82-B76F-531AC5179B93}" srcOrd="0" destOrd="0" presId="urn:microsoft.com/office/officeart/2008/layout/LinedList"/>
    <dgm:cxn modelId="{2D1355F3-73BD-4BC2-BEDF-70E6F260C77E}" type="presParOf" srcId="{0613D470-E103-467F-A915-49030E34AC50}" destId="{8165A4F4-6C77-4E04-9C9A-463D6890D681}" srcOrd="1" destOrd="0" presId="urn:microsoft.com/office/officeart/2008/layout/LinedList"/>
    <dgm:cxn modelId="{2688C3E6-9456-42C2-AE87-268FE27BC8F5}" type="presParOf" srcId="{6B70827A-B371-4D08-A820-85660B011C19}" destId="{01E81E65-B426-4DB7-88A7-BC204B29BFA5}" srcOrd="8" destOrd="0" presId="urn:microsoft.com/office/officeart/2008/layout/LinedList"/>
    <dgm:cxn modelId="{FE396EA0-AB0B-4F54-BF2C-69A7699DF949}" type="presParOf" srcId="{6B70827A-B371-4D08-A820-85660B011C19}" destId="{4564D6F7-17CD-4DC0-8884-2A173F4620CD}" srcOrd="9" destOrd="0" presId="urn:microsoft.com/office/officeart/2008/layout/LinedList"/>
    <dgm:cxn modelId="{AAEA5627-3AAC-4C20-82AB-BF8C67FE7069}" type="presParOf" srcId="{4564D6F7-17CD-4DC0-8884-2A173F4620CD}" destId="{3864F3C4-6A32-4D17-AB66-7001857EB916}" srcOrd="0" destOrd="0" presId="urn:microsoft.com/office/officeart/2008/layout/LinedList"/>
    <dgm:cxn modelId="{C6107398-8232-4CED-8EF3-7E155447D52A}" type="presParOf" srcId="{4564D6F7-17CD-4DC0-8884-2A173F4620CD}" destId="{6CDBDB95-2950-4ACB-9F09-F9B374648A57}" srcOrd="1" destOrd="0" presId="urn:microsoft.com/office/officeart/2008/layout/LinedList"/>
    <dgm:cxn modelId="{12DBE45E-EED2-4A28-98E7-864AD651579B}" type="presParOf" srcId="{6B70827A-B371-4D08-A820-85660B011C19}" destId="{2B1E3157-5C42-48C8-8D6E-D8150AA220DA}" srcOrd="10" destOrd="0" presId="urn:microsoft.com/office/officeart/2008/layout/LinedList"/>
    <dgm:cxn modelId="{F1284967-34EF-48E9-B57A-BFE842B23110}" type="presParOf" srcId="{6B70827A-B371-4D08-A820-85660B011C19}" destId="{5014BAE6-0927-409A-907B-B9E869DCC0A2}" srcOrd="11" destOrd="0" presId="urn:microsoft.com/office/officeart/2008/layout/LinedList"/>
    <dgm:cxn modelId="{A61AD268-0EA3-4716-AE05-FAC7D0252558}" type="presParOf" srcId="{5014BAE6-0927-409A-907B-B9E869DCC0A2}" destId="{8AE41A4C-F7BD-40E1-AEB0-F6228A67D618}" srcOrd="0" destOrd="0" presId="urn:microsoft.com/office/officeart/2008/layout/LinedList"/>
    <dgm:cxn modelId="{F97EFAE5-E3C0-424D-A5A5-4B039E3C6E7A}" type="presParOf" srcId="{5014BAE6-0927-409A-907B-B9E869DCC0A2}" destId="{FDC4C3E5-397C-4373-83AC-26C92F6F49D7}" srcOrd="1" destOrd="0" presId="urn:microsoft.com/office/officeart/2008/layout/LinedList"/>
    <dgm:cxn modelId="{7B9922EC-A911-4B59-A0F9-88336AA04382}" type="presParOf" srcId="{6B70827A-B371-4D08-A820-85660B011C19}" destId="{BFE5C36C-0BCA-41A4-80CE-7BE976959FD9}" srcOrd="12" destOrd="0" presId="urn:microsoft.com/office/officeart/2008/layout/LinedList"/>
    <dgm:cxn modelId="{5A55EF9C-8CBE-4377-A0B9-0FDB50C0E013}" type="presParOf" srcId="{6B70827A-B371-4D08-A820-85660B011C19}" destId="{F0A64AA8-0EA6-46A2-B5F7-0635C7A4C7BF}" srcOrd="13" destOrd="0" presId="urn:microsoft.com/office/officeart/2008/layout/LinedList"/>
    <dgm:cxn modelId="{454FB800-4D44-4017-B39B-2FF8514AA210}" type="presParOf" srcId="{F0A64AA8-0EA6-46A2-B5F7-0635C7A4C7BF}" destId="{8431CB68-D042-4A3F-85DC-38C1B8993A6C}" srcOrd="0" destOrd="0" presId="urn:microsoft.com/office/officeart/2008/layout/LinedList"/>
    <dgm:cxn modelId="{B5D5192B-F154-4194-9236-62D47C76DC83}" type="presParOf" srcId="{F0A64AA8-0EA6-46A2-B5F7-0635C7A4C7BF}" destId="{5BDB1B64-D22A-4337-AEA2-8AD18973ED38}" srcOrd="1" destOrd="0" presId="urn:microsoft.com/office/officeart/2008/layout/LinedList"/>
    <dgm:cxn modelId="{5E9E06E8-97A1-495D-88B9-2FBDE7438143}" type="presParOf" srcId="{6B70827A-B371-4D08-A820-85660B011C19}" destId="{0001EE67-3B86-412E-8A1B-D5113BADCC95}" srcOrd="14" destOrd="0" presId="urn:microsoft.com/office/officeart/2008/layout/LinedList"/>
    <dgm:cxn modelId="{34534074-CEF6-448E-8633-36E3FCFE059A}" type="presParOf" srcId="{6B70827A-B371-4D08-A820-85660B011C19}" destId="{1582BA81-3E65-4825-B8CF-F30FDB742111}" srcOrd="15" destOrd="0" presId="urn:microsoft.com/office/officeart/2008/layout/LinedList"/>
    <dgm:cxn modelId="{AC23B3A8-656A-4663-8D61-F982B6F77B9E}" type="presParOf" srcId="{1582BA81-3E65-4825-B8CF-F30FDB742111}" destId="{A8352A9A-4DAA-4ADC-998B-2068CBCD760F}" srcOrd="0" destOrd="0" presId="urn:microsoft.com/office/officeart/2008/layout/LinedList"/>
    <dgm:cxn modelId="{8125723A-84BD-4171-98A2-7DF01494CED8}" type="presParOf" srcId="{1582BA81-3E65-4825-B8CF-F30FDB742111}" destId="{1E9B76DB-0553-439D-B63A-FBF663C6DD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E5221-37E6-4A70-BC83-BA7A3F43F3A6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FF7A3-E4D3-47EC-9450-93C9A5540EA3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Total American Indian/Alaska Native (AI/AN) alone population: 2.9 million or about 0.9 percent of the US population.  </a:t>
          </a:r>
          <a:endParaRPr lang="en-US" sz="2100" kern="1200"/>
        </a:p>
      </dsp:txBody>
      <dsp:txXfrm>
        <a:off x="0" y="0"/>
        <a:ext cx="6900512" cy="1384035"/>
      </dsp:txXfrm>
    </dsp:sp>
    <dsp:sp modelId="{B6A91105-D4F1-4212-A9E8-7B8638382131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2122154"/>
            <a:satOff val="3600"/>
            <a:lumOff val="-131"/>
            <a:alphaOff val="0"/>
          </a:schemeClr>
        </a:solidFill>
        <a:ln w="12700" cap="flat" cmpd="sng" algn="ctr">
          <a:solidFill>
            <a:schemeClr val="accent2">
              <a:hueOff val="2122154"/>
              <a:satOff val="3600"/>
              <a:lumOff val="-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3E263-A06C-46E0-95E3-7908384E4D2B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Total AI/AN population alone or in combination with other races: 5.2 million or 1.7 percent of the US population</a:t>
          </a:r>
          <a:r>
            <a:rPr lang="en-US" sz="2100" kern="1200"/>
            <a:t>.</a:t>
          </a:r>
        </a:p>
      </dsp:txBody>
      <dsp:txXfrm>
        <a:off x="0" y="1384035"/>
        <a:ext cx="6900512" cy="1384035"/>
      </dsp:txXfrm>
    </dsp:sp>
    <dsp:sp modelId="{39B44BF0-7440-4F3B-BE85-3BADFBAB94D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4244308"/>
            <a:satOff val="7200"/>
            <a:lumOff val="-261"/>
            <a:alphaOff val="0"/>
          </a:schemeClr>
        </a:solidFill>
        <a:ln w="12700" cap="flat" cmpd="sng" algn="ctr">
          <a:solidFill>
            <a:schemeClr val="accent2">
              <a:hueOff val="4244308"/>
              <a:satOff val="7200"/>
              <a:lumOff val="-2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95BD1-9519-4B25-9B80-394334D2906F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States with the highest proportion of American Indians and Alaska Natives: Alaska (19.5%), Oklahoma (12.9%), New Mexico (10.7%).</a:t>
          </a:r>
          <a:endParaRPr lang="en-US" sz="2100" kern="1200"/>
        </a:p>
      </dsp:txBody>
      <dsp:txXfrm>
        <a:off x="0" y="2768070"/>
        <a:ext cx="6900512" cy="1384035"/>
      </dsp:txXfrm>
    </dsp:sp>
    <dsp:sp modelId="{7E343405-85CC-4B1D-8BB6-DAAC40C68D20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720EF-16F1-4559-80B9-EC806E791212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71% of American Indian/Alaska Natives live in urban settings – a large percentage of Urban Indians are migratory (returning to tribal community and then back to the urban environment)</a:t>
          </a:r>
          <a:endParaRPr lang="en-US" sz="2100" kern="120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3AC11-A5FE-4381-9C1E-7DB9E4B3A5C8}">
      <dsp:nvSpPr>
        <dsp:cNvPr id="0" name=""/>
        <dsp:cNvSpPr/>
      </dsp:nvSpPr>
      <dsp:spPr>
        <a:xfrm>
          <a:off x="0" y="997477"/>
          <a:ext cx="57446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F4633-298A-4CA8-8E7E-145669208B19}">
      <dsp:nvSpPr>
        <dsp:cNvPr id="0" name=""/>
        <dsp:cNvSpPr/>
      </dsp:nvSpPr>
      <dsp:spPr>
        <a:xfrm>
          <a:off x="287234" y="598957"/>
          <a:ext cx="4021279" cy="797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574 Federally Recognized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 </a:t>
          </a:r>
        </a:p>
      </dsp:txBody>
      <dsp:txXfrm>
        <a:off x="326142" y="637865"/>
        <a:ext cx="3943463" cy="719224"/>
      </dsp:txXfrm>
    </dsp:sp>
    <dsp:sp modelId="{90EE13DB-8AB5-4DC6-89A5-5439FC74B34B}">
      <dsp:nvSpPr>
        <dsp:cNvPr id="0" name=""/>
        <dsp:cNvSpPr/>
      </dsp:nvSpPr>
      <dsp:spPr>
        <a:xfrm>
          <a:off x="0" y="2222197"/>
          <a:ext cx="57446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553124"/>
              <a:satOff val="6280"/>
              <a:lumOff val="5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4254B-90FA-4158-8C78-110874886EBF}">
      <dsp:nvSpPr>
        <dsp:cNvPr id="0" name=""/>
        <dsp:cNvSpPr/>
      </dsp:nvSpPr>
      <dsp:spPr>
        <a:xfrm>
          <a:off x="287234" y="1823677"/>
          <a:ext cx="4021279" cy="797040"/>
        </a:xfrm>
        <a:prstGeom prst="roundRect">
          <a:avLst/>
        </a:prstGeom>
        <a:gradFill rotWithShape="0">
          <a:gsLst>
            <a:gs pos="0">
              <a:schemeClr val="accent5">
                <a:hueOff val="553124"/>
                <a:satOff val="6280"/>
                <a:lumOff val="56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53124"/>
                <a:satOff val="6280"/>
                <a:lumOff val="56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53124"/>
                <a:satOff val="6280"/>
                <a:lumOff val="56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63+ State Recognized </a:t>
          </a:r>
        </a:p>
      </dsp:txBody>
      <dsp:txXfrm>
        <a:off x="326142" y="1862585"/>
        <a:ext cx="3943463" cy="719224"/>
      </dsp:txXfrm>
    </dsp:sp>
    <dsp:sp modelId="{33D21D32-CA45-4968-B425-2F808462FBD1}">
      <dsp:nvSpPr>
        <dsp:cNvPr id="0" name=""/>
        <dsp:cNvSpPr/>
      </dsp:nvSpPr>
      <dsp:spPr>
        <a:xfrm>
          <a:off x="0" y="3446918"/>
          <a:ext cx="574468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48494-9A6C-474F-938F-72F65DBC5B61}">
      <dsp:nvSpPr>
        <dsp:cNvPr id="0" name=""/>
        <dsp:cNvSpPr/>
      </dsp:nvSpPr>
      <dsp:spPr>
        <a:xfrm>
          <a:off x="287234" y="3048397"/>
          <a:ext cx="4021279" cy="797040"/>
        </a:xfrm>
        <a:prstGeom prst="roundRect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995" tIns="0" rIns="15199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+ 250 Bands 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and other configurations </a:t>
          </a:r>
        </a:p>
      </dsp:txBody>
      <dsp:txXfrm>
        <a:off x="326142" y="3087305"/>
        <a:ext cx="3943463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CC497-FEA9-4A29-9E71-485269FA53D3}">
      <dsp:nvSpPr>
        <dsp:cNvPr id="0" name=""/>
        <dsp:cNvSpPr/>
      </dsp:nvSpPr>
      <dsp:spPr>
        <a:xfrm>
          <a:off x="678467" y="82145"/>
          <a:ext cx="1994813" cy="1196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Colonization  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(1492 – 1828) </a:t>
          </a:r>
          <a:r>
            <a:rPr lang="en-US" sz="18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​</a:t>
          </a:r>
        </a:p>
      </dsp:txBody>
      <dsp:txXfrm>
        <a:off x="678467" y="82145"/>
        <a:ext cx="1994813" cy="1196888"/>
      </dsp:txXfrm>
    </dsp:sp>
    <dsp:sp modelId="{2FC00BD5-6B8D-4885-9FE3-32A977C43DCB}">
      <dsp:nvSpPr>
        <dsp:cNvPr id="0" name=""/>
        <dsp:cNvSpPr/>
      </dsp:nvSpPr>
      <dsp:spPr>
        <a:xfrm>
          <a:off x="2815271" y="55562"/>
          <a:ext cx="1994813" cy="1196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Spanish</a:t>
          </a:r>
          <a:b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French</a:t>
          </a:r>
          <a:b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English</a:t>
          </a:r>
          <a:b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Russian</a:t>
          </a:r>
        </a:p>
      </dsp:txBody>
      <dsp:txXfrm>
        <a:off x="2815271" y="55562"/>
        <a:ext cx="1994813" cy="1196888"/>
      </dsp:txXfrm>
    </dsp:sp>
    <dsp:sp modelId="{5F756F8B-539D-4FEB-A380-DFBB80A34DFB}">
      <dsp:nvSpPr>
        <dsp:cNvPr id="0" name=""/>
        <dsp:cNvSpPr/>
      </dsp:nvSpPr>
      <dsp:spPr>
        <a:xfrm>
          <a:off x="5007711" y="93312"/>
          <a:ext cx="1994813" cy="1196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United States formed in 1776​</a:t>
          </a:r>
        </a:p>
      </dsp:txBody>
      <dsp:txXfrm>
        <a:off x="5007711" y="93312"/>
        <a:ext cx="1994813" cy="1196888"/>
      </dsp:txXfrm>
    </dsp:sp>
    <dsp:sp modelId="{E6E25E98-CF8E-43B3-B8A8-1362A9F0FF24}">
      <dsp:nvSpPr>
        <dsp:cNvPr id="0" name=""/>
        <dsp:cNvSpPr/>
      </dsp:nvSpPr>
      <dsp:spPr>
        <a:xfrm>
          <a:off x="671285" y="1321136"/>
          <a:ext cx="1994813" cy="1196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Removal, Reservation, and Treaty Era</a:t>
          </a:r>
          <a:b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(1828-1887)</a:t>
          </a:r>
          <a:b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</a:br>
          <a:endParaRPr lang="en-US" sz="1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671285" y="1321136"/>
        <a:ext cx="1994813" cy="1196888"/>
      </dsp:txXfrm>
    </dsp:sp>
    <dsp:sp modelId="{A44D7CC2-F102-4CCB-9DBD-DF281218DE20}">
      <dsp:nvSpPr>
        <dsp:cNvPr id="0" name=""/>
        <dsp:cNvSpPr/>
      </dsp:nvSpPr>
      <dsp:spPr>
        <a:xfrm>
          <a:off x="2868772" y="1342321"/>
          <a:ext cx="1994813" cy="1196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Westward Expansion, tribes forced out of homlands, disease</a:t>
          </a:r>
          <a:endParaRPr lang="en-US" sz="1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868772" y="1342321"/>
        <a:ext cx="1994813" cy="1196888"/>
      </dsp:txXfrm>
    </dsp:sp>
    <dsp:sp modelId="{C52EBA73-05C3-4819-83B9-28DF5FF29D7C}">
      <dsp:nvSpPr>
        <dsp:cNvPr id="0" name=""/>
        <dsp:cNvSpPr/>
      </dsp:nvSpPr>
      <dsp:spPr>
        <a:xfrm>
          <a:off x="5018583" y="1321136"/>
          <a:ext cx="1994813" cy="1196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Trail of Tears /Long Walk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Reservations are </a:t>
          </a:r>
          <a:br>
            <a:rPr lang="it-IT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it-IT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prison camps</a:t>
          </a:r>
          <a:endParaRPr lang="en-US" sz="1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018583" y="1321136"/>
        <a:ext cx="1994813" cy="1196888"/>
      </dsp:txXfrm>
    </dsp:sp>
    <dsp:sp modelId="{73B3AC19-18E5-4170-8E93-97A4EAC8EB8D}">
      <dsp:nvSpPr>
        <dsp:cNvPr id="0" name=""/>
        <dsp:cNvSpPr/>
      </dsp:nvSpPr>
      <dsp:spPr>
        <a:xfrm>
          <a:off x="627808" y="2570935"/>
          <a:ext cx="1994813" cy="1196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Allotment &amp; Assimilation Era </a:t>
          </a:r>
          <a:br>
            <a:rPr lang="it-IT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it-IT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(1887-1934)</a:t>
          </a:r>
          <a:br>
            <a:rPr lang="it-IT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it-IT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Reservations ​</a:t>
          </a:r>
          <a:endParaRPr lang="en-US" sz="1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627808" y="2570935"/>
        <a:ext cx="1994813" cy="1196888"/>
      </dsp:txXfrm>
    </dsp:sp>
    <dsp:sp modelId="{E8BDBE78-B6B0-475E-AB90-6C3A8F948043}">
      <dsp:nvSpPr>
        <dsp:cNvPr id="0" name=""/>
        <dsp:cNvSpPr/>
      </dsp:nvSpPr>
      <dsp:spPr>
        <a:xfrm>
          <a:off x="2828367" y="2570935"/>
          <a:ext cx="1994813" cy="1196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Shift from military oppression to cultural oppression Indian</a:t>
          </a:r>
        </a:p>
      </dsp:txBody>
      <dsp:txXfrm>
        <a:off x="2828367" y="2570935"/>
        <a:ext cx="1994813" cy="1196888"/>
      </dsp:txXfrm>
    </dsp:sp>
    <dsp:sp modelId="{B9EADA70-69E6-4395-8383-97B6D20A0D66}">
      <dsp:nvSpPr>
        <dsp:cNvPr id="0" name=""/>
        <dsp:cNvSpPr/>
      </dsp:nvSpPr>
      <dsp:spPr>
        <a:xfrm>
          <a:off x="5016878" y="2566638"/>
          <a:ext cx="2075623" cy="1205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1</a:t>
          </a:r>
          <a:r>
            <a:rPr lang="en-US" sz="1400" b="1" kern="1200" baseline="30000" dirty="0">
              <a:solidFill>
                <a:schemeClr val="tx1">
                  <a:lumMod val="85000"/>
                  <a:lumOff val="15000"/>
                </a:schemeClr>
              </a:solidFill>
            </a:rPr>
            <a:t>st</a:t>
          </a: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 attempt to force tribes to assimilate (Boarding schools/land removal</a:t>
          </a:r>
        </a:p>
      </dsp:txBody>
      <dsp:txXfrm>
        <a:off x="5016878" y="2566638"/>
        <a:ext cx="2075623" cy="1205481"/>
      </dsp:txXfrm>
    </dsp:sp>
    <dsp:sp modelId="{FF318EFE-D082-427D-894B-FB6394192A7D}">
      <dsp:nvSpPr>
        <dsp:cNvPr id="0" name=""/>
        <dsp:cNvSpPr/>
      </dsp:nvSpPr>
      <dsp:spPr>
        <a:xfrm>
          <a:off x="643607" y="3811877"/>
          <a:ext cx="1994813" cy="1196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Reorganization/</a:t>
          </a:r>
          <a:b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Termination/Relocation Era </a:t>
          </a:r>
          <a:b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(1934-1968)</a:t>
          </a:r>
        </a:p>
      </dsp:txBody>
      <dsp:txXfrm>
        <a:off x="643607" y="3811877"/>
        <a:ext cx="1994813" cy="1196888"/>
      </dsp:txXfrm>
    </dsp:sp>
    <dsp:sp modelId="{1D53FBB1-5630-40F4-A8D2-84D1E7571CD6}">
      <dsp:nvSpPr>
        <dsp:cNvPr id="0" name=""/>
        <dsp:cNvSpPr/>
      </dsp:nvSpPr>
      <dsp:spPr>
        <a:xfrm>
          <a:off x="2844166" y="3832188"/>
          <a:ext cx="1994813" cy="1196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Next attempt to assimilate tribes by moving them to urban centers</a:t>
          </a:r>
        </a:p>
      </dsp:txBody>
      <dsp:txXfrm>
        <a:off x="2844166" y="3832188"/>
        <a:ext cx="1994813" cy="1196888"/>
      </dsp:txXfrm>
    </dsp:sp>
    <dsp:sp modelId="{BE822957-7B31-4EF7-8E3E-D942505C3CA5}">
      <dsp:nvSpPr>
        <dsp:cNvPr id="0" name=""/>
        <dsp:cNvSpPr/>
      </dsp:nvSpPr>
      <dsp:spPr>
        <a:xfrm>
          <a:off x="5036826" y="3789267"/>
          <a:ext cx="2044025" cy="1196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Reduction of number of federally recognized tribes  ​</a:t>
          </a:r>
          <a:b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en-US" sz="14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​</a:t>
          </a:r>
        </a:p>
      </dsp:txBody>
      <dsp:txXfrm>
        <a:off x="5036826" y="3789267"/>
        <a:ext cx="2044025" cy="1196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C19B3-5E98-4DD4-94C0-E0289362FB61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E8102-5AB8-4EF0-9CA2-44C71E804323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Mental Health support and programs</a:t>
          </a:r>
        </a:p>
      </dsp:txBody>
      <dsp:txXfrm>
        <a:off x="0" y="0"/>
        <a:ext cx="6900512" cy="692017"/>
      </dsp:txXfrm>
    </dsp:sp>
    <dsp:sp modelId="{82DC9EE6-4742-4FB5-9DD7-EF037AD78CF1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2">
            <a:hueOff val="909495"/>
            <a:satOff val="1543"/>
            <a:lumOff val="-56"/>
            <a:alphaOff val="0"/>
          </a:schemeClr>
        </a:solidFill>
        <a:ln w="12700" cap="flat" cmpd="sng" algn="ctr">
          <a:solidFill>
            <a:schemeClr val="accent2">
              <a:hueOff val="909495"/>
              <a:satOff val="1543"/>
              <a:lumOff val="-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34E9A-65BD-43E0-B45D-85C04782014A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Food, PPE Supplies, essential items (especially in tribal communities that are more geographically remote)</a:t>
          </a:r>
        </a:p>
      </dsp:txBody>
      <dsp:txXfrm>
        <a:off x="0" y="692017"/>
        <a:ext cx="6900512" cy="692017"/>
      </dsp:txXfrm>
    </dsp:sp>
    <dsp:sp modelId="{C0064D16-CD81-48E6-B3A1-7877DF404E3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1818989"/>
            <a:satOff val="3086"/>
            <a:lumOff val="-112"/>
            <a:alphaOff val="0"/>
          </a:schemeClr>
        </a:solidFill>
        <a:ln w="12700" cap="flat" cmpd="sng" algn="ctr">
          <a:solidFill>
            <a:schemeClr val="accent2">
              <a:hueOff val="1818989"/>
              <a:satOff val="3086"/>
              <a:lumOff val="-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86A8C-C1A7-4567-8901-2A6BCEE9C882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Disaster/Pandemic Training for tribes/tribal leaders/Emergency Managers</a:t>
          </a:r>
        </a:p>
      </dsp:txBody>
      <dsp:txXfrm>
        <a:off x="0" y="1384035"/>
        <a:ext cx="6900512" cy="692017"/>
      </dsp:txXfrm>
    </dsp:sp>
    <dsp:sp modelId="{C86DA497-44C1-4263-923B-B5859F6C3533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2">
            <a:hueOff val="2728483"/>
            <a:satOff val="4629"/>
            <a:lumOff val="-168"/>
            <a:alphaOff val="0"/>
          </a:schemeClr>
        </a:solidFill>
        <a:ln w="12700" cap="flat" cmpd="sng" algn="ctr">
          <a:solidFill>
            <a:schemeClr val="accent2">
              <a:hueOff val="2728483"/>
              <a:satOff val="4629"/>
              <a:lumOff val="-1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637DE-CDB9-4C82-B76F-531AC5179B93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Technology infrastructure – internet/cell phone service, laptops, communication systems</a:t>
          </a:r>
        </a:p>
      </dsp:txBody>
      <dsp:txXfrm>
        <a:off x="0" y="2076052"/>
        <a:ext cx="6900512" cy="692017"/>
      </dsp:txXfrm>
    </dsp:sp>
    <dsp:sp modelId="{01E81E65-B426-4DB7-88A7-BC204B29BFA5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3637978"/>
            <a:satOff val="6171"/>
            <a:lumOff val="-224"/>
            <a:alphaOff val="0"/>
          </a:schemeClr>
        </a:solidFill>
        <a:ln w="12700" cap="flat" cmpd="sng" algn="ctr">
          <a:solidFill>
            <a:schemeClr val="accent2">
              <a:hueOff val="3637978"/>
              <a:satOff val="6171"/>
              <a:lumOff val="-2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4F3C4-6A32-4D17-AB66-7001857EB916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Substance Abuse programs/support</a:t>
          </a:r>
        </a:p>
      </dsp:txBody>
      <dsp:txXfrm>
        <a:off x="0" y="2768070"/>
        <a:ext cx="6900512" cy="692017"/>
      </dsp:txXfrm>
    </dsp:sp>
    <dsp:sp modelId="{2B1E3157-5C42-48C8-8D6E-D8150AA220DA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4547472"/>
            <a:satOff val="7714"/>
            <a:lumOff val="-280"/>
            <a:alphaOff val="0"/>
          </a:schemeClr>
        </a:solidFill>
        <a:ln w="12700" cap="flat" cmpd="sng" algn="ctr">
          <a:solidFill>
            <a:schemeClr val="accent2">
              <a:hueOff val="4547472"/>
              <a:satOff val="7714"/>
              <a:lumOff val="-2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41A4C-F7BD-40E1-AEB0-F6228A67D618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Case Management – to assist families, Elders and vulnerable citizens</a:t>
          </a:r>
        </a:p>
      </dsp:txBody>
      <dsp:txXfrm>
        <a:off x="0" y="3460088"/>
        <a:ext cx="6900512" cy="692017"/>
      </dsp:txXfrm>
    </dsp:sp>
    <dsp:sp modelId="{BFE5C36C-0BCA-41A4-80CE-7BE976959FD9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5456967"/>
            <a:satOff val="9257"/>
            <a:lumOff val="-336"/>
            <a:alphaOff val="0"/>
          </a:schemeClr>
        </a:solidFill>
        <a:ln w="12700" cap="flat" cmpd="sng" algn="ctr">
          <a:solidFill>
            <a:schemeClr val="accent2">
              <a:hueOff val="5456967"/>
              <a:satOff val="9257"/>
              <a:lumOff val="-3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1CB68-D042-4A3F-85DC-38C1B8993A6C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Medical support (ventilators, medical staff trained to respond to COVID-19 patients)</a:t>
          </a:r>
        </a:p>
      </dsp:txBody>
      <dsp:txXfrm>
        <a:off x="0" y="4152105"/>
        <a:ext cx="6900512" cy="692017"/>
      </dsp:txXfrm>
    </dsp:sp>
    <dsp:sp modelId="{0001EE67-3B86-412E-8A1B-D5113BADCC95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52A9A-4DAA-4ADC-998B-2068CBCD760F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Youth programs and activities, especially where schools are still not open</a:t>
          </a:r>
        </a:p>
      </dsp:txBody>
      <dsp:txXfrm>
        <a:off x="0" y="4844123"/>
        <a:ext cx="6900512" cy="692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D42B0-4233-4C10-B576-3E6D314E06E0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A67C4-798B-4EE2-AFAB-958CD9C3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2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9CDA6-374D-4370-A918-18AA877A97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27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9CDA6-374D-4370-A918-18AA877A977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07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9CDA6-374D-4370-A918-18AA877A977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95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9CDA6-374D-4370-A918-18AA877A977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9CDA6-374D-4370-A918-18AA877A97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7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Chele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9CDA6-374D-4370-A918-18AA877A97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6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9CDA6-374D-4370-A918-18AA877A977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4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9CDA6-374D-4370-A918-18AA877A977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31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Chele/Mark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9CDA6-374D-4370-A918-18AA877A977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4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Chele/Mark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9CDA6-374D-4370-A918-18AA877A977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31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9CDA6-374D-4370-A918-18AA877A977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8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9CDA6-374D-4370-A918-18AA877A977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6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3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0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5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9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1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9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0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6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2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309BF-1898-4604-A27E-42443493B9CB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764BE4-8B1B-4675-9072-CBBF4A059BC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8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am10.safelinks.protection.outlook.com/?url=https%3A%2F%2Fwww.webmd.com%2Flung%2Fnews%2F20210204%2Fcovid-deadlier-for-native-americans-than-other-groups&amp;data=04%7C01%7CChele.Rider%40redcross.org%7Cb264e84cfe494c80d7b708d8f5e38c84%7Cdd5b5d42c0d34ad2b5f160edb3af2771%7C0%7C0%7C637529704951325919%7CUnknown%7CTWFpbGZsb3d8eyJWIjoiMC4wLjAwMDAiLCJQIjoiV2luMzIiLCJBTiI6Ik1haWwiLCJXVCI6Mn0%3D%7C1000&amp;sdata=mwjHgC3F0vCcONUtFjLLt9Ra87YqRKA6mLJS1gQuhfQ%3D&amp;reserved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vepartnership.org/" TargetMode="External"/><Relationship Id="rId7" Type="http://schemas.openxmlformats.org/officeDocument/2006/relationships/hyperlink" Target="http://www.redcross.org/" TargetMode="External"/><Relationship Id="rId2" Type="http://schemas.openxmlformats.org/officeDocument/2006/relationships/hyperlink" Target="mailto:mford@nativepartnership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ele.Rider@redcross.org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1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3794" y="1396289"/>
            <a:ext cx="4399093" cy="31816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The Impact of COVID-19 in Tribal Communities</a:t>
            </a:r>
          </a:p>
        </p:txBody>
      </p:sp>
      <p:sp>
        <p:nvSpPr>
          <p:cNvPr id="25" name="Freeform: Shape 18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0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4E235-17D8-4D8F-8F46-64E6C266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25696" y="954996"/>
            <a:ext cx="4614137" cy="1845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89668-BA57-442F-AE63-7E96302B7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25695" y="4381963"/>
            <a:ext cx="4614138" cy="11420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8239" y="2871982"/>
            <a:ext cx="4399094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4808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642E2-AE69-427A-8DBC-0CB3CB5C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b="1" dirty="0"/>
              <a:t>Statistics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21114-7176-4243-A4FB-2517DD9CB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0"/>
            <a:ext cx="6224335" cy="6305909"/>
          </a:xfrm>
        </p:spPr>
        <p:txBody>
          <a:bodyPr anchor="ctr">
            <a:normAutofit/>
          </a:bodyPr>
          <a:lstStyle/>
          <a:p>
            <a:pPr lvl="0"/>
            <a:r>
              <a:rPr lang="en-US" sz="2000" dirty="0"/>
              <a:t>Actual death counts are probably higher because some states and cities don’t collect death data on Native Americans. States with hard-hit Native populations include Mississippi, New Mexico, Arizona, Wyoming, Montana, North Dakota, and South Dakota.</a:t>
            </a:r>
          </a:p>
          <a:p>
            <a:pPr lvl="0"/>
            <a:r>
              <a:rPr lang="en-US" sz="2000" dirty="0"/>
              <a:t>“Losing 1% of our people is the equivalent of losing 3 million Americans. Native Americans are used to dying at disproportionate rates and we’re used to scarcity but Covid is different, there’s a growing sense of hopelessness.”</a:t>
            </a:r>
          </a:p>
          <a:p>
            <a:pPr lvl="0"/>
            <a:r>
              <a:rPr lang="en-US" sz="2000" dirty="0"/>
              <a:t>In June 2020, the Navajo Nation reported around 6,000 coronavirus cases and an infection rate of 3.4% -- the highest in the country. New York state, by comparison, </a:t>
            </a:r>
            <a:br>
              <a:rPr lang="en-US" sz="2000" dirty="0"/>
            </a:br>
            <a:r>
              <a:rPr lang="en-US" sz="2000" dirty="0"/>
              <a:t>had a 1.9% infection rate.</a:t>
            </a:r>
          </a:p>
          <a:p>
            <a:pPr lvl="0"/>
            <a:r>
              <a:rPr lang="en-US" sz="2000" dirty="0"/>
              <a:t>Loss of Elders and Wisdom Keepers</a:t>
            </a:r>
          </a:p>
          <a:p>
            <a:r>
              <a:rPr lang="en-US" sz="2000" dirty="0"/>
              <a:t>WebMD: </a:t>
            </a:r>
            <a:r>
              <a:rPr lang="en-US" sz="2000" u="sng" dirty="0">
                <a:hlinkClick r:id="rId2"/>
              </a:rPr>
              <a:t>https://www.webmd.com/lung/news/20210204/covid-deadlier-for-native-americans-than-other-groups</a:t>
            </a:r>
            <a:r>
              <a:rPr lang="en-US" sz="2000" dirty="0"/>
              <a:t> 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1712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2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1E6C8-756E-4477-B8B2-9D302621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351" y="253742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3000" b="1" dirty="0"/>
              <a:t>Factors that made more Tribes more vulnerable to COVID-19</a:t>
            </a:r>
          </a:p>
        </p:txBody>
      </p:sp>
      <p:pic>
        <p:nvPicPr>
          <p:cNvPr id="5" name="Picture 4" descr="A sign on the side of a hill&#10;&#10;Description automatically generated">
            <a:extLst>
              <a:ext uri="{FF2B5EF4-FFF2-40B4-BE49-F238E27FC236}">
                <a16:creationId xmlns:a16="http://schemas.microsoft.com/office/drawing/2014/main" id="{63F0CE96-5A6A-46E9-B7ED-6B8C43DD0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986" b="-1"/>
          <a:stretch/>
        </p:blipFill>
        <p:spPr>
          <a:xfrm>
            <a:off x="630936" y="1049000"/>
            <a:ext cx="5458968" cy="4760000"/>
          </a:xfrm>
          <a:prstGeom prst="rect">
            <a:avLst/>
          </a:prstGeom>
        </p:spPr>
      </p:pic>
      <p:sp>
        <p:nvSpPr>
          <p:cNvPr id="15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C4B6E-95B1-4ED6-9292-F7DDB7D5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>
              <a:buClr>
                <a:srgbClr val="59A3F7"/>
              </a:buClr>
              <a:buFont typeface="Wingdings" panose="05000000000000000000" pitchFamily="2" charset="2"/>
              <a:buChar char="Ø"/>
            </a:pPr>
            <a:r>
              <a:rPr lang="en-US" sz="1500" b="1" dirty="0"/>
              <a:t>Pre-existing health issues (diabetes, heart issues, obesity, malnutrition, etc.)</a:t>
            </a:r>
          </a:p>
          <a:p>
            <a:pPr marL="0" indent="0">
              <a:buClr>
                <a:srgbClr val="59A3F7"/>
              </a:buClr>
              <a:buNone/>
            </a:pPr>
            <a:endParaRPr lang="en-US" sz="1500" b="1" dirty="0"/>
          </a:p>
          <a:p>
            <a:pPr>
              <a:buClr>
                <a:srgbClr val="59A3F7"/>
              </a:buClr>
              <a:buFont typeface="Wingdings" panose="05000000000000000000" pitchFamily="2" charset="2"/>
              <a:buChar char="Ø"/>
            </a:pPr>
            <a:r>
              <a:rPr lang="en-US" sz="1500" b="1" dirty="0"/>
              <a:t>Most reservations are food deserts – the inability to secure food and other essential items when the shut-down/lock down mandates were enforced with tribes</a:t>
            </a:r>
          </a:p>
          <a:p>
            <a:pPr marL="0" indent="0">
              <a:buClr>
                <a:srgbClr val="59A3F7"/>
              </a:buClr>
              <a:buNone/>
            </a:pPr>
            <a:endParaRPr lang="en-US" sz="1500" b="1" dirty="0"/>
          </a:p>
          <a:p>
            <a:pPr>
              <a:buClr>
                <a:srgbClr val="59A3F7"/>
              </a:buClr>
              <a:buFont typeface="Wingdings" panose="05000000000000000000" pitchFamily="2" charset="2"/>
              <a:buChar char="Ø"/>
            </a:pPr>
            <a:r>
              <a:rPr lang="en-US" sz="1500" b="1" dirty="0"/>
              <a:t>Lack of medical facilities and access to health care for those tested positive for COVID-19</a:t>
            </a:r>
          </a:p>
          <a:p>
            <a:pPr marL="0" indent="0">
              <a:buClr>
                <a:srgbClr val="59A3F7"/>
              </a:buClr>
              <a:buNone/>
            </a:pPr>
            <a:endParaRPr lang="en-US" sz="1500" b="1" dirty="0"/>
          </a:p>
          <a:p>
            <a:pPr>
              <a:buClr>
                <a:srgbClr val="59A3F7"/>
              </a:buClr>
              <a:buFont typeface="Wingdings" panose="05000000000000000000" pitchFamily="2" charset="2"/>
              <a:buChar char="Ø"/>
            </a:pPr>
            <a:r>
              <a:rPr lang="en-US" sz="1500" b="1" dirty="0"/>
              <a:t>Lack of internal tribal resources to respond to needs (heavily dependent on outside resources and organizations to provide aid)</a:t>
            </a:r>
          </a:p>
          <a:p>
            <a:pPr marL="0" indent="0">
              <a:buClr>
                <a:srgbClr val="59A3F7"/>
              </a:buClr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6708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51E6C8-756E-4477-B8B2-9D302621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7" y="363562"/>
            <a:ext cx="11710986" cy="119091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Factors that made more Tribes more vulnerable to COVID-19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59A3F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on the side of a hill&#10;&#10;Description automatically generated">
            <a:extLst>
              <a:ext uri="{FF2B5EF4-FFF2-40B4-BE49-F238E27FC236}">
                <a16:creationId xmlns:a16="http://schemas.microsoft.com/office/drawing/2014/main" id="{63F0CE96-5A6A-46E9-B7ED-6B8C43DD0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9" r="-1" b="1777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C4B6E-95B1-4ED6-9292-F7DDB7D5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1364343"/>
            <a:ext cx="5028928" cy="5259183"/>
          </a:xfrm>
        </p:spPr>
        <p:txBody>
          <a:bodyPr anchor="ctr">
            <a:normAutofit/>
          </a:bodyPr>
          <a:lstStyle/>
          <a:p>
            <a:pPr>
              <a:buClr>
                <a:srgbClr val="59A3F7"/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 Multi-generational homes</a:t>
            </a:r>
          </a:p>
          <a:p>
            <a:pPr marL="0" indent="0">
              <a:buClr>
                <a:srgbClr val="59A3F7"/>
              </a:buClr>
              <a:buNone/>
            </a:pPr>
            <a:endParaRPr lang="en-US" sz="1800" b="1" dirty="0"/>
          </a:p>
          <a:p>
            <a:pPr>
              <a:buClr>
                <a:srgbClr val="59A3F7"/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Lack of public transportation</a:t>
            </a:r>
          </a:p>
          <a:p>
            <a:pPr marL="0" indent="0">
              <a:buClr>
                <a:srgbClr val="59A3F7"/>
              </a:buClr>
              <a:buNone/>
            </a:pPr>
            <a:endParaRPr lang="en-US" sz="1800" b="1" dirty="0"/>
          </a:p>
          <a:p>
            <a:pPr>
              <a:buClr>
                <a:srgbClr val="59A3F7"/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Lack of basic services – running water/electricity, sanitation </a:t>
            </a:r>
          </a:p>
          <a:p>
            <a:pPr marL="0" indent="0">
              <a:buClr>
                <a:srgbClr val="59A3F7"/>
              </a:buClr>
              <a:buNone/>
            </a:pPr>
            <a:endParaRPr lang="en-US" sz="1800" b="1" dirty="0"/>
          </a:p>
          <a:p>
            <a:pPr>
              <a:buClr>
                <a:srgbClr val="59A3F7"/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Public Facing employment</a:t>
            </a:r>
          </a:p>
          <a:p>
            <a:pPr>
              <a:buClr>
                <a:srgbClr val="59A3F7"/>
              </a:buClr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>
              <a:buClr>
                <a:srgbClr val="59A3F7"/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Indian Health Service (IHS) – “where tracked”</a:t>
            </a:r>
          </a:p>
          <a:p>
            <a:pPr>
              <a:buClr>
                <a:srgbClr val="59A3F7"/>
              </a:buClr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>
              <a:buClr>
                <a:srgbClr val="59A3F7"/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Many larger rural reservations have a population that is migratory</a:t>
            </a:r>
          </a:p>
          <a:p>
            <a:pPr>
              <a:buClr>
                <a:srgbClr val="59A3F7"/>
              </a:buClr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457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7F5F5D-1A6B-45F5-9582-A958F939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73" y="287337"/>
            <a:ext cx="10488547" cy="11909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Challenges that Tribes Had with the Pandemic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4199F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ign in front of a mountain&#10;&#10;Description automatically generated">
            <a:extLst>
              <a:ext uri="{FF2B5EF4-FFF2-40B4-BE49-F238E27FC236}">
                <a16:creationId xmlns:a16="http://schemas.microsoft.com/office/drawing/2014/main" id="{17EF9690-12B0-4631-833D-03E3CDAAE5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3" r="3541" b="-4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610D-6C2E-4801-A5FB-F46C5A353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1248230"/>
            <a:ext cx="5028928" cy="4680290"/>
          </a:xfrm>
        </p:spPr>
        <p:txBody>
          <a:bodyPr anchor="ctr">
            <a:normAutofit lnSpcReduction="10000"/>
          </a:bodyPr>
          <a:lstStyle/>
          <a:p>
            <a:pPr>
              <a:buClr>
                <a:srgbClr val="4199FD"/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 Tribal Sovereignty – the lack of understanding/respect from state governments and NGOs</a:t>
            </a:r>
          </a:p>
          <a:p>
            <a:pPr marL="0" indent="0">
              <a:buClr>
                <a:srgbClr val="4199FD"/>
              </a:buClr>
              <a:buNone/>
            </a:pPr>
            <a:endParaRPr lang="en-US" sz="1800" b="1" dirty="0"/>
          </a:p>
          <a:p>
            <a:pPr>
              <a:buClr>
                <a:srgbClr val="4199FD"/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Some tribes shut down completely –including tribal offices, making it difficult to coordinate relief efforts and communicate with tribal members</a:t>
            </a:r>
          </a:p>
          <a:p>
            <a:pPr marL="0" indent="0">
              <a:buClr>
                <a:srgbClr val="4199FD"/>
              </a:buClr>
              <a:buNone/>
            </a:pPr>
            <a:endParaRPr lang="en-US" sz="1800" b="1" dirty="0"/>
          </a:p>
          <a:p>
            <a:pPr>
              <a:buClr>
                <a:srgbClr val="4199FD"/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Lack of public knowledge/information and media attention on the needs of tribes in order to respond</a:t>
            </a:r>
          </a:p>
          <a:p>
            <a:pPr>
              <a:buClr>
                <a:srgbClr val="4199FD"/>
              </a:buClr>
              <a:buFont typeface="Wingdings" panose="05000000000000000000" pitchFamily="2" charset="2"/>
              <a:buChar char="Ø"/>
            </a:pPr>
            <a:endParaRPr lang="en-US" sz="1800" b="1" dirty="0"/>
          </a:p>
          <a:p>
            <a:pPr>
              <a:buClr>
                <a:srgbClr val="4199FD"/>
              </a:buClr>
              <a:buFont typeface="Wingdings" panose="05000000000000000000" pitchFamily="2" charset="2"/>
              <a:buChar char="Ø"/>
            </a:pPr>
            <a:r>
              <a:rPr lang="en-US" sz="1800" b="1" dirty="0"/>
              <a:t> Lack of technology and internet access for tribes to communicate to their tribal members and organizations with resources for relief</a:t>
            </a:r>
          </a:p>
        </p:txBody>
      </p:sp>
    </p:spTree>
    <p:extLst>
      <p:ext uri="{BB962C8B-B14F-4D97-AF65-F5344CB8AC3E}">
        <p14:creationId xmlns:p14="http://schemas.microsoft.com/office/powerpoint/2010/main" val="126225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next to a road&#10;&#10;Description automatically generated">
            <a:extLst>
              <a:ext uri="{FF2B5EF4-FFF2-40B4-BE49-F238E27FC236}">
                <a16:creationId xmlns:a16="http://schemas.microsoft.com/office/drawing/2014/main" id="{B53AE2AA-0904-447C-898F-A07A4CF458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7808" r="12264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7F5F5D-1A6B-45F5-9582-A958F939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21" y="141195"/>
            <a:ext cx="6566763" cy="1311664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002060"/>
                </a:solidFill>
              </a:rPr>
              <a:t>Challenges that Tribes Had with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610D-6C2E-4801-A5FB-F46C5A353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21" y="2272142"/>
            <a:ext cx="5366679" cy="4332843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2060"/>
                </a:solidFill>
              </a:rPr>
              <a:t>Restrictions on travel and who could bring relief supplies to the tribe (tribal bureaucracy)</a:t>
            </a:r>
          </a:p>
          <a:p>
            <a:pPr marL="0" indent="0">
              <a:buNone/>
            </a:pPr>
            <a:endParaRPr lang="en-US" sz="22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2060"/>
                </a:solidFill>
              </a:rPr>
              <a:t> CARES Act funding for tribes was delayed getting to tribes</a:t>
            </a:r>
          </a:p>
          <a:p>
            <a:pPr marL="0" indent="0">
              <a:buNone/>
            </a:pPr>
            <a:endParaRPr lang="en-US" sz="22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2060"/>
                </a:solidFill>
              </a:rPr>
              <a:t>Chain of distribution of food and other supplies that affected all the USA had a greater significance in Indian Country</a:t>
            </a:r>
          </a:p>
          <a:p>
            <a:pPr marL="0" indent="0">
              <a:buNone/>
            </a:pPr>
            <a:endParaRPr lang="en-US" sz="22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2060"/>
                </a:solidFill>
              </a:rPr>
              <a:t> Vulnerable Native Americans did not have the resources (food and essential supplies) to shelter-in-place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45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7F5F5D-1A6B-45F5-9582-A958F939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961" y="140775"/>
            <a:ext cx="7735017" cy="1454051"/>
          </a:xfrm>
        </p:spPr>
        <p:txBody>
          <a:bodyPr>
            <a:normAutofit/>
          </a:bodyPr>
          <a:lstStyle/>
          <a:p>
            <a:pPr algn="ctr"/>
            <a:r>
              <a:rPr lang="en-US" sz="3700" b="1" dirty="0">
                <a:solidFill>
                  <a:srgbClr val="002060"/>
                </a:solidFill>
              </a:rPr>
              <a:t>Challenges that Tribes Had with the Pandemic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C74E2-2496-43DE-ACB4-EB1087DB68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8646" r="17579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610D-6C2E-4801-A5FB-F46C5A353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735601"/>
            <a:ext cx="4977578" cy="4325370"/>
          </a:xfrm>
        </p:spPr>
        <p:txBody>
          <a:bodyPr anchor="ctr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Stimulus Checks – no banks on reservations</a:t>
            </a:r>
            <a:br>
              <a:rPr lang="en-US" sz="2000" b="1" dirty="0">
                <a:solidFill>
                  <a:srgbClr val="002060"/>
                </a:solidFill>
              </a:rPr>
            </a:br>
            <a:endParaRPr lang="en-US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 When states/cities opened – Native Americans living in urban areas went back to the reservations (bringing the virus with them)</a:t>
            </a:r>
            <a:br>
              <a:rPr lang="en-US" sz="2000" b="1" dirty="0">
                <a:solidFill>
                  <a:srgbClr val="002060"/>
                </a:solidFill>
              </a:rPr>
            </a:br>
            <a:endParaRPr lang="en-US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 Isolation in geographically remote reservation communities brought about a rise in depression and suicide cases (domestic violence cases as well)</a:t>
            </a:r>
            <a:br>
              <a:rPr lang="en-US" sz="2000" b="1" dirty="0">
                <a:solidFill>
                  <a:srgbClr val="002060"/>
                </a:solidFill>
              </a:rPr>
            </a:br>
            <a:endParaRPr lang="en-US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 Lack of testing sites and tests available for tribal members </a:t>
            </a:r>
            <a:br>
              <a:rPr lang="en-US" sz="2000" b="1" dirty="0">
                <a:solidFill>
                  <a:srgbClr val="002060"/>
                </a:solidFill>
              </a:rPr>
            </a:br>
            <a:endParaRPr lang="en-US" sz="20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</a:rPr>
              <a:t>Inability to do ceremony or rituals</a:t>
            </a:r>
          </a:p>
        </p:txBody>
      </p:sp>
    </p:spTree>
    <p:extLst>
      <p:ext uri="{BB962C8B-B14F-4D97-AF65-F5344CB8AC3E}">
        <p14:creationId xmlns:p14="http://schemas.microsoft.com/office/powerpoint/2010/main" val="24782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F5E3D4-C093-48EC-ACCE-217ECC14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451" y="265418"/>
            <a:ext cx="4977976" cy="1454051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002060"/>
                </a:solidFill>
              </a:rPr>
              <a:t>What Worked Well With Tribes During the Pandemic</a:t>
            </a:r>
          </a:p>
        </p:txBody>
      </p:sp>
      <p:sp>
        <p:nvSpPr>
          <p:cNvPr id="1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container, box, cart&#10;&#10;Description automatically generated">
            <a:extLst>
              <a:ext uri="{FF2B5EF4-FFF2-40B4-BE49-F238E27FC236}">
                <a16:creationId xmlns:a16="http://schemas.microsoft.com/office/drawing/2014/main" id="{F2C9BC6E-2FD6-4CB8-B7BD-55728EE42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4586" r="2" b="16916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6FA0-91AB-4B31-B378-CE0E43510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703" y="1571348"/>
            <a:ext cx="6126656" cy="4985539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The practice of Tribal Sovereignty to oversee and coordinate relief to their own tribal members and the ownership of data</a:t>
            </a:r>
          </a:p>
          <a:p>
            <a:pPr marL="0" indent="0"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2060"/>
                </a:solidFill>
              </a:rPr>
              <a:t>Media attention that the Navajo Nation received to bring attention to the impact of the pandemic to tribal communities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2060"/>
                </a:solidFill>
              </a:rPr>
              <a:t> Tribal Relief Coordination groups formed to respond to tribal needs    </a:t>
            </a:r>
            <a:br>
              <a:rPr lang="en-US" sz="1600" b="1" dirty="0">
                <a:solidFill>
                  <a:srgbClr val="002060"/>
                </a:solidFill>
              </a:rPr>
            </a:br>
            <a:r>
              <a:rPr lang="en-US" sz="1600" b="1" dirty="0">
                <a:solidFill>
                  <a:srgbClr val="002060"/>
                </a:solidFill>
              </a:rPr>
              <a:t> during the pandemic and to share information/stats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2060"/>
                </a:solidFill>
              </a:rPr>
              <a:t>Funders coming forth to bring outside resources to tribes in need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2060"/>
                </a:solidFill>
              </a:rPr>
              <a:t>Stronger emphasis on coordinated relief, review of faulty distribution system and desire for more local Native production of food (families want to have gardens or small farms/ranches)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2060"/>
                </a:solidFill>
              </a:rPr>
              <a:t>New leaders and local chapter/community government leadership stepped up to serve the residents in their communities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95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D34DC-8A93-422C-9B7E-84A8597E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Ongoing Needs for Tribes </a:t>
            </a:r>
            <a:br>
              <a:rPr lang="en-US" sz="5400"/>
            </a:br>
            <a:r>
              <a:rPr lang="en-US" sz="5400"/>
              <a:t>as Pandemic Stretches on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1D4850-8B3A-4776-997A-64D62D753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41310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2041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53">
            <a:extLst>
              <a:ext uri="{FF2B5EF4-FFF2-40B4-BE49-F238E27FC236}">
                <a16:creationId xmlns:a16="http://schemas.microsoft.com/office/drawing/2014/main" id="{4D834D36-D981-4EDD-B062-077BAB9C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55">
            <a:extLst>
              <a:ext uri="{FF2B5EF4-FFF2-40B4-BE49-F238E27FC236}">
                <a16:creationId xmlns:a16="http://schemas.microsoft.com/office/drawing/2014/main" id="{6CFD523C-CC0D-41EB-B7F7-C615B5715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F45BA-4639-4FC0-A3AE-CD5D919C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580" y="4331748"/>
            <a:ext cx="6432472" cy="1110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br>
              <a:rPr lang="en-US" sz="3600" b="1" dirty="0">
                <a:solidFill>
                  <a:srgbClr val="000000"/>
                </a:solidFill>
              </a:rPr>
            </a:br>
            <a:r>
              <a:rPr lang="en-US" sz="3600" b="1" dirty="0">
                <a:solidFill>
                  <a:srgbClr val="000000"/>
                </a:solidFill>
              </a:rPr>
              <a:t>Questions &amp; Comments</a:t>
            </a:r>
          </a:p>
        </p:txBody>
      </p:sp>
      <p:sp>
        <p:nvSpPr>
          <p:cNvPr id="76" name="Freeform 68">
            <a:extLst>
              <a:ext uri="{FF2B5EF4-FFF2-40B4-BE49-F238E27FC236}">
                <a16:creationId xmlns:a16="http://schemas.microsoft.com/office/drawing/2014/main" id="{251BB4E6-C169-431D-9D53-2BBEBFFD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782" y="2"/>
            <a:ext cx="3614335" cy="2178813"/>
          </a:xfrm>
          <a:custGeom>
            <a:avLst/>
            <a:gdLst>
              <a:gd name="connsiteX0" fmla="*/ 38628 w 3614335"/>
              <a:gd name="connsiteY0" fmla="*/ 0 h 2178813"/>
              <a:gd name="connsiteX1" fmla="*/ 3575707 w 3614335"/>
              <a:gd name="connsiteY1" fmla="*/ 0 h 2178813"/>
              <a:gd name="connsiteX2" fmla="*/ 3577619 w 3614335"/>
              <a:gd name="connsiteY2" fmla="*/ 7439 h 2178813"/>
              <a:gd name="connsiteX3" fmla="*/ 3614335 w 3614335"/>
              <a:gd name="connsiteY3" fmla="*/ 371646 h 2178813"/>
              <a:gd name="connsiteX4" fmla="*/ 1807167 w 3614335"/>
              <a:gd name="connsiteY4" fmla="*/ 2178813 h 2178813"/>
              <a:gd name="connsiteX5" fmla="*/ 0 w 3614335"/>
              <a:gd name="connsiteY5" fmla="*/ 371646 h 2178813"/>
              <a:gd name="connsiteX6" fmla="*/ 36715 w 3614335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5" h="2178813">
                <a:moveTo>
                  <a:pt x="38628" y="0"/>
                </a:moveTo>
                <a:lnTo>
                  <a:pt x="3575707" y="0"/>
                </a:lnTo>
                <a:lnTo>
                  <a:pt x="3577619" y="7439"/>
                </a:lnTo>
                <a:cubicBezTo>
                  <a:pt x="3601692" y="125081"/>
                  <a:pt x="3614335" y="246887"/>
                  <a:pt x="3614335" y="371646"/>
                </a:cubicBezTo>
                <a:cubicBezTo>
                  <a:pt x="3614335" y="1369717"/>
                  <a:pt x="2805239" y="2178813"/>
                  <a:pt x="1807167" y="2178813"/>
                </a:cubicBezTo>
                <a:cubicBezTo>
                  <a:pt x="809097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picture containing building, truck, box, parked&#10;&#10;Description automatically generated">
            <a:extLst>
              <a:ext uri="{FF2B5EF4-FFF2-40B4-BE49-F238E27FC236}">
                <a16:creationId xmlns:a16="http://schemas.microsoft.com/office/drawing/2014/main" id="{122B7502-69A6-443F-8962-0B7503FCB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58" r="18271" b="2"/>
          <a:stretch/>
        </p:blipFill>
        <p:spPr>
          <a:xfrm>
            <a:off x="2584166" y="127501"/>
            <a:ext cx="1405564" cy="1525402"/>
          </a:xfrm>
          <a:prstGeom prst="rect">
            <a:avLst/>
          </a:prstGeom>
        </p:spPr>
      </p:pic>
      <p:sp>
        <p:nvSpPr>
          <p:cNvPr id="77" name="Freeform 72">
            <a:extLst>
              <a:ext uri="{FF2B5EF4-FFF2-40B4-BE49-F238E27FC236}">
                <a16:creationId xmlns:a16="http://schemas.microsoft.com/office/drawing/2014/main" id="{5AFEC34A-0251-411C-A0C7-E1FB917E9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433009"/>
            <a:ext cx="3762321" cy="4434467"/>
          </a:xfrm>
          <a:custGeom>
            <a:avLst/>
            <a:gdLst>
              <a:gd name="connsiteX0" fmla="*/ 871484 w 3762321"/>
              <a:gd name="connsiteY0" fmla="*/ 0 h 4434467"/>
              <a:gd name="connsiteX1" fmla="*/ 3762321 w 3762321"/>
              <a:gd name="connsiteY1" fmla="*/ 2890836 h 4434467"/>
              <a:gd name="connsiteX2" fmla="*/ 3413413 w 3762321"/>
              <a:gd name="connsiteY2" fmla="*/ 4268781 h 4434467"/>
              <a:gd name="connsiteX3" fmla="*/ 3312756 w 3762321"/>
              <a:gd name="connsiteY3" fmla="*/ 4434467 h 4434467"/>
              <a:gd name="connsiteX4" fmla="*/ 0 w 3762321"/>
              <a:gd name="connsiteY4" fmla="*/ 4434467 h 4434467"/>
              <a:gd name="connsiteX5" fmla="*/ 0 w 3762321"/>
              <a:gd name="connsiteY5" fmla="*/ 134299 h 4434467"/>
              <a:gd name="connsiteX6" fmla="*/ 11838 w 3762321"/>
              <a:gd name="connsiteY6" fmla="*/ 129967 h 4434467"/>
              <a:gd name="connsiteX7" fmla="*/ 871484 w 3762321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2321" h="4434467">
                <a:moveTo>
                  <a:pt x="871484" y="0"/>
                </a:moveTo>
                <a:cubicBezTo>
                  <a:pt x="2468049" y="0"/>
                  <a:pt x="3762321" y="1294271"/>
                  <a:pt x="3762321" y="2890836"/>
                </a:cubicBezTo>
                <a:cubicBezTo>
                  <a:pt x="3762321" y="3389763"/>
                  <a:pt x="3635928" y="3859169"/>
                  <a:pt x="3413413" y="4268781"/>
                </a:cubicBezTo>
                <a:lnTo>
                  <a:pt x="3312756" y="4434467"/>
                </a:lnTo>
                <a:lnTo>
                  <a:pt x="0" y="4434467"/>
                </a:lnTo>
                <a:lnTo>
                  <a:pt x="0" y="134299"/>
                </a:lnTo>
                <a:lnTo>
                  <a:pt x="11838" y="129967"/>
                </a:lnTo>
                <a:cubicBezTo>
                  <a:pt x="283400" y="45502"/>
                  <a:pt x="572129" y="0"/>
                  <a:pt x="8714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Oval 61">
            <a:extLst>
              <a:ext uri="{FF2B5EF4-FFF2-40B4-BE49-F238E27FC236}">
                <a16:creationId xmlns:a16="http://schemas.microsoft.com/office/drawing/2014/main" id="{89E9B1A9-F407-4A46-B721-26946A1A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1460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7A9E02-5D2F-4D7A-AACD-1991CAAB2A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59" r="27193" b="3"/>
          <a:stretch/>
        </p:blipFill>
        <p:spPr>
          <a:xfrm>
            <a:off x="5848991" y="1089409"/>
            <a:ext cx="2006227" cy="2006238"/>
          </a:xfrm>
          <a:prstGeom prst="rect">
            <a:avLst/>
          </a:prstGeom>
        </p:spPr>
      </p:pic>
      <p:sp>
        <p:nvSpPr>
          <p:cNvPr id="79" name="Freeform 64">
            <a:extLst>
              <a:ext uri="{FF2B5EF4-FFF2-40B4-BE49-F238E27FC236}">
                <a16:creationId xmlns:a16="http://schemas.microsoft.com/office/drawing/2014/main" id="{B81747D3-9737-4919-8850-65DBC904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8" y="1"/>
            <a:ext cx="3093713" cy="3406036"/>
          </a:xfrm>
          <a:custGeom>
            <a:avLst/>
            <a:gdLst>
              <a:gd name="connsiteX0" fmla="*/ 404583 w 3093713"/>
              <a:gd name="connsiteY0" fmla="*/ 0 h 3406036"/>
              <a:gd name="connsiteX1" fmla="*/ 3093713 w 3093713"/>
              <a:gd name="connsiteY1" fmla="*/ 0 h 3406036"/>
              <a:gd name="connsiteX2" fmla="*/ 3093713 w 3093713"/>
              <a:gd name="connsiteY2" fmla="*/ 3187362 h 3406036"/>
              <a:gd name="connsiteX3" fmla="*/ 2990991 w 3093713"/>
              <a:gd name="connsiteY3" fmla="*/ 3236846 h 3406036"/>
              <a:gd name="connsiteX4" fmla="*/ 2152961 w 3093713"/>
              <a:gd name="connsiteY4" fmla="*/ 3406036 h 3406036"/>
              <a:gd name="connsiteX5" fmla="*/ 0 w 3093713"/>
              <a:gd name="connsiteY5" fmla="*/ 1253075 h 3406036"/>
              <a:gd name="connsiteX6" fmla="*/ 367692 w 3093713"/>
              <a:gd name="connsiteY6" fmla="*/ 49334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13" h="3406036">
                <a:moveTo>
                  <a:pt x="404583" y="0"/>
                </a:moveTo>
                <a:lnTo>
                  <a:pt x="3093713" y="0"/>
                </a:lnTo>
                <a:lnTo>
                  <a:pt x="3093713" y="3187362"/>
                </a:lnTo>
                <a:lnTo>
                  <a:pt x="2990991" y="3236846"/>
                </a:lnTo>
                <a:cubicBezTo>
                  <a:pt x="2733414" y="3345792"/>
                  <a:pt x="2450223" y="3406036"/>
                  <a:pt x="2152961" y="3406036"/>
                </a:cubicBezTo>
                <a:cubicBezTo>
                  <a:pt x="963913" y="3406036"/>
                  <a:pt x="0" y="2442123"/>
                  <a:pt x="0" y="1253075"/>
                </a:cubicBezTo>
                <a:cubicBezTo>
                  <a:pt x="0" y="807182"/>
                  <a:pt x="135550" y="392949"/>
                  <a:pt x="367692" y="4933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erson standing in front of a box&#10;&#10;Description automatically generated">
            <a:extLst>
              <a:ext uri="{FF2B5EF4-FFF2-40B4-BE49-F238E27FC236}">
                <a16:creationId xmlns:a16="http://schemas.microsoft.com/office/drawing/2014/main" id="{8FE7616D-C4EE-444A-9763-78512E9A17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095" r="-3" b="34643"/>
          <a:stretch/>
        </p:blipFill>
        <p:spPr>
          <a:xfrm>
            <a:off x="9714773" y="799581"/>
            <a:ext cx="2268558" cy="1369018"/>
          </a:xfrm>
          <a:prstGeom prst="rect">
            <a:avLst/>
          </a:prstGeom>
        </p:spPr>
      </p:pic>
      <p:pic>
        <p:nvPicPr>
          <p:cNvPr id="14" name="Picture 13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1C5C3363-54DE-411C-B4DC-7477C42F9E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933" r="1" b="6935"/>
          <a:stretch/>
        </p:blipFill>
        <p:spPr>
          <a:xfrm>
            <a:off x="272495" y="3495872"/>
            <a:ext cx="2639607" cy="303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0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53EC1-546C-496D-A5BB-49E3DFFE6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83" y="251554"/>
            <a:ext cx="5358501" cy="8136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Today’s Presenters: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4C933-56DB-4946-A44E-DAC5A838924A}"/>
              </a:ext>
            </a:extLst>
          </p:cNvPr>
          <p:cNvSpPr txBox="1"/>
          <p:nvPr/>
        </p:nvSpPr>
        <p:spPr>
          <a:xfrm>
            <a:off x="339645" y="1414143"/>
            <a:ext cx="4399094" cy="2465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Mark Ford</a:t>
            </a:r>
            <a:br>
              <a:rPr lang="en-US" dirty="0"/>
            </a:br>
            <a:endParaRPr lang="en-US" sz="16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Director of Community Partnerships </a:t>
            </a:r>
            <a:br>
              <a:rPr lang="en-US" sz="1600" b="1" dirty="0"/>
            </a:br>
            <a:r>
              <a:rPr lang="en-US" sz="1600" b="1" dirty="0"/>
              <a:t>&amp; Tribal Relations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Partnership with Native Americans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hlinkClick r:id="rId2"/>
              </a:rPr>
              <a:t>mford@nativepartnership.org</a:t>
            </a:r>
            <a:endParaRPr lang="en-US" sz="16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602-340-8050 Ext. 304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hlinkClick r:id="rId3"/>
              </a:rPr>
              <a:t>www.nativepartnership.org</a:t>
            </a:r>
            <a:endParaRPr lang="en-US" sz="16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B890F8-F3AA-418A-959E-7B5158199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431" y="251554"/>
            <a:ext cx="2813683" cy="335067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43D5F-C382-4A81-8B66-1A592C75A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685633" y="3879317"/>
            <a:ext cx="2813683" cy="274117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56F397E-A993-4D76-8B3E-A9A657C6E38F}"/>
              </a:ext>
            </a:extLst>
          </p:cNvPr>
          <p:cNvSpPr txBox="1"/>
          <p:nvPr/>
        </p:nvSpPr>
        <p:spPr>
          <a:xfrm>
            <a:off x="339645" y="4211270"/>
            <a:ext cx="4399094" cy="23951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Chele Rider</a:t>
            </a:r>
            <a:br>
              <a:rPr lang="en-US" sz="1600" b="1" dirty="0"/>
            </a:br>
            <a:endParaRPr lang="en-US" sz="16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Division Disaster State Relations Director </a:t>
            </a:r>
            <a:br>
              <a:rPr lang="en-US" sz="1600" b="1" dirty="0"/>
            </a:br>
            <a:r>
              <a:rPr lang="en-US" sz="1600" b="1" dirty="0"/>
              <a:t>Tribal Relations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American Red Cross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hlinkClick r:id="rId6"/>
              </a:rPr>
              <a:t>Chele.Rider@redcross.org</a:t>
            </a:r>
            <a:r>
              <a:rPr lang="en-US" sz="1600" b="1" dirty="0"/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202-230-3978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hlinkClick r:id="rId7"/>
              </a:rPr>
              <a:t>www.redcross.org</a:t>
            </a:r>
            <a:r>
              <a:rPr lang="en-US" sz="1600" b="1" dirty="0"/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09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63C94F-FA35-4A30-8E53-9348BE55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153" y="165757"/>
            <a:ext cx="4977976" cy="145599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Who Are We?</a:t>
            </a:r>
          </a:p>
        </p:txBody>
      </p:sp>
      <p:sp>
        <p:nvSpPr>
          <p:cNvPr id="14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17AC6-186A-42E6-BAF6-7A33CFF88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496" y="709358"/>
            <a:ext cx="2532690" cy="368795"/>
          </a:xfrm>
          <a:prstGeom prst="rect">
            <a:avLst/>
          </a:prstGeom>
        </p:spPr>
      </p:pic>
      <p:sp>
        <p:nvSpPr>
          <p:cNvPr id="16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5010C9-D69E-4003-9C95-96177D69B4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76" r="22135" b="1"/>
          <a:stretch/>
        </p:blipFill>
        <p:spPr>
          <a:xfrm>
            <a:off x="1297495" y="3875314"/>
            <a:ext cx="1807579" cy="26704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6EB8-0134-4EC5-97BC-7F5E6F7F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969" y="1722268"/>
            <a:ext cx="6569476" cy="47495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we called?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American Indians? Native Americans? First Americans? First Nations? Indigenous? Alaska Natives, Native Hawaiians?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we live?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Reservations, Tribal communities, Rancherias, Missions, Pueblos, Villages, Urban/Rural </a:t>
            </a: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identify with our culture/traditions/heritage?  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Traditional - Bi-Cultural - Integrated 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69A71-1112-49E2-A888-7D0AE568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USA Native Population (2010 census) 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8F6ECB-3704-4674-81E7-31F6336452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71614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595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F5F56293-E9DD-4C09-9EB1-0DFEC4070D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3071" b="266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11" y="932697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Tribes in USA</a:t>
            </a:r>
          </a:p>
        </p:txBody>
      </p: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983A812-1706-4F9B-912E-F2A956587AF7}"/>
              </a:ext>
            </a:extLst>
          </p:cNvPr>
          <p:cNvSpPr txBox="1"/>
          <p:nvPr/>
        </p:nvSpPr>
        <p:spPr>
          <a:xfrm>
            <a:off x="105677" y="5076558"/>
            <a:ext cx="793496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326 Reservations</a:t>
            </a:r>
          </a:p>
          <a:p>
            <a:pPr>
              <a:spcAft>
                <a:spcPts val="600"/>
              </a:spcAft>
            </a:pPr>
            <a:r>
              <a:rPr lang="en-US" b="1" dirty="0"/>
              <a:t>Some tribes were not given a reservation (allotted federal land)</a:t>
            </a:r>
          </a:p>
          <a:p>
            <a:pPr>
              <a:spcAft>
                <a:spcPts val="600"/>
              </a:spcAft>
            </a:pPr>
            <a:r>
              <a:rPr lang="en-US" b="1" dirty="0"/>
              <a:t>Some tribes share a reservation</a:t>
            </a:r>
          </a:p>
          <a:p>
            <a:pPr>
              <a:spcAft>
                <a:spcPts val="600"/>
              </a:spcAft>
            </a:pPr>
            <a:r>
              <a:rPr lang="en-US" b="1" dirty="0"/>
              <a:t>Some tribes have more than one reservation</a:t>
            </a:r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707283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1326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r="1389" b="3"/>
          <a:stretch/>
        </p:blipFill>
        <p:spPr bwMode="auto">
          <a:xfrm>
            <a:off x="7696194" y="0"/>
            <a:ext cx="4495806" cy="351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35"/>
          <a:stretch/>
        </p:blipFill>
        <p:spPr bwMode="auto">
          <a:xfrm>
            <a:off x="7696194" y="3511948"/>
            <a:ext cx="2846389" cy="192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642" y="-177293"/>
            <a:ext cx="6106978" cy="9052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USA Native Policy Eras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7E36B6F-08E1-42E8-BC48-EBFE930D8C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438896"/>
              </p:ext>
            </p:extLst>
          </p:nvPr>
        </p:nvGraphicFramePr>
        <p:xfrm>
          <a:off x="-12068" y="433129"/>
          <a:ext cx="7708262" cy="539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angle 5"/>
          <p:cNvSpPr/>
          <p:nvPr/>
        </p:nvSpPr>
        <p:spPr>
          <a:xfrm>
            <a:off x="10718157" y="3603398"/>
            <a:ext cx="15131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Native Americans at an Indian School </a:t>
            </a:r>
          </a:p>
          <a:p>
            <a:r>
              <a:rPr lang="en-US" sz="1600" dirty="0"/>
              <a:t>Photo courtesy of Arizona Historical Foundation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6B6465-1106-4935-8D05-AA304B569152}"/>
              </a:ext>
            </a:extLst>
          </p:cNvPr>
          <p:cNvGrpSpPr/>
          <p:nvPr/>
        </p:nvGrpSpPr>
        <p:grpSpPr>
          <a:xfrm>
            <a:off x="654831" y="5471988"/>
            <a:ext cx="2078476" cy="1261290"/>
            <a:chOff x="-3810749" y="3033423"/>
            <a:chExt cx="2078476" cy="126129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43AFE9-EB9B-453C-A2C7-F22FDDD0811F}"/>
                </a:ext>
              </a:extLst>
            </p:cNvPr>
            <p:cNvSpPr/>
            <p:nvPr/>
          </p:nvSpPr>
          <p:spPr>
            <a:xfrm>
              <a:off x="-3810749" y="3033423"/>
              <a:ext cx="1998577" cy="119914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7DD991-3599-4A51-8889-D335E685EEF3}"/>
                </a:ext>
              </a:extLst>
            </p:cNvPr>
            <p:cNvSpPr txBox="1"/>
            <p:nvPr/>
          </p:nvSpPr>
          <p:spPr>
            <a:xfrm>
              <a:off x="-3730850" y="3095567"/>
              <a:ext cx="1998577" cy="1199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Self-Determination</a:t>
              </a:r>
              <a:b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Era</a:t>
              </a:r>
              <a:r>
                <a:rPr lang="en-US" sz="1600" b="1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 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(1968 – Present)</a:t>
              </a:r>
              <a:r>
                <a:rPr lang="en-US" sz="1800" b="1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 ​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642984-9361-4F0B-8343-BB90929E6EE1}"/>
              </a:ext>
            </a:extLst>
          </p:cNvPr>
          <p:cNvGrpSpPr/>
          <p:nvPr/>
        </p:nvGrpSpPr>
        <p:grpSpPr>
          <a:xfrm>
            <a:off x="2879146" y="5534132"/>
            <a:ext cx="2028814" cy="1202480"/>
            <a:chOff x="-3810749" y="3030089"/>
            <a:chExt cx="2028814" cy="12024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7D6908-E439-4C68-93A6-C71A13C794F7}"/>
                </a:ext>
              </a:extLst>
            </p:cNvPr>
            <p:cNvSpPr/>
            <p:nvPr/>
          </p:nvSpPr>
          <p:spPr>
            <a:xfrm>
              <a:off x="-3810749" y="3033423"/>
              <a:ext cx="1998577" cy="119914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BAB1DF-6F82-4080-8BF5-D07314102B35}"/>
                </a:ext>
              </a:extLst>
            </p:cNvPr>
            <p:cNvSpPr txBox="1"/>
            <p:nvPr/>
          </p:nvSpPr>
          <p:spPr>
            <a:xfrm>
              <a:off x="-3780512" y="3030089"/>
              <a:ext cx="1998577" cy="1199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Self-governance and all federal agencies must support tribal programs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0D5DF9-02F7-46DB-88D8-74CAA535B980}"/>
              </a:ext>
            </a:extLst>
          </p:cNvPr>
          <p:cNvGrpSpPr/>
          <p:nvPr/>
        </p:nvGrpSpPr>
        <p:grpSpPr>
          <a:xfrm>
            <a:off x="5023562" y="5497896"/>
            <a:ext cx="2022165" cy="1246873"/>
            <a:chOff x="-3834337" y="3033423"/>
            <a:chExt cx="2022165" cy="124687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6587F9-75CA-41CA-851E-ECDA31B7AF48}"/>
                </a:ext>
              </a:extLst>
            </p:cNvPr>
            <p:cNvSpPr/>
            <p:nvPr/>
          </p:nvSpPr>
          <p:spPr>
            <a:xfrm>
              <a:off x="-3810749" y="3033423"/>
              <a:ext cx="1998577" cy="119914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C34CE3-801A-4CBF-85B8-116A071D86A0}"/>
                </a:ext>
              </a:extLst>
            </p:cNvPr>
            <p:cNvSpPr txBox="1"/>
            <p:nvPr/>
          </p:nvSpPr>
          <p:spPr>
            <a:xfrm>
              <a:off x="-3834337" y="3081150"/>
              <a:ext cx="1998577" cy="1199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Testing Tribal Sovereignty</a:t>
              </a:r>
              <a:endParaRPr lang="en-US" sz="1400" b="1" kern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6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937AB8-78F9-4520-8F44-9B7986258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29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5B9F35-EF6A-4AC8-9E40-2D426E2F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15" y="24029"/>
            <a:ext cx="6802433" cy="1311664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002060"/>
                </a:solidFill>
              </a:rPr>
              <a:t>Historical Facts about Native Americans </a:t>
            </a:r>
            <a:br>
              <a:rPr lang="en-US" sz="3100" b="1" dirty="0">
                <a:solidFill>
                  <a:srgbClr val="002060"/>
                </a:solidFill>
              </a:rPr>
            </a:br>
            <a:r>
              <a:rPr lang="en-US" sz="3100" b="1" dirty="0">
                <a:solidFill>
                  <a:srgbClr val="002060"/>
                </a:solidFill>
              </a:rPr>
              <a:t>in the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9537-325C-421F-9955-78611ECF5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752" y="1674389"/>
            <a:ext cx="4706803" cy="4844915"/>
          </a:xfrm>
        </p:spPr>
        <p:txBody>
          <a:bodyPr anchor="ctr">
            <a:normAutofit lnSpcReduction="10000"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Native Americans didn’t become US Citizens until 1924 with the Indian Citizenship Act.  This also gave permission for Native Americans to travel freely anywhere in the USA.</a:t>
            </a:r>
          </a:p>
          <a:p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Native Americans weren’t allowed to vote in all 50 states until 1962.</a:t>
            </a:r>
          </a:p>
          <a:p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From 1870 to 1934 Native Americans were banned from practicing any traditional religious or spiritual ceremonies.</a:t>
            </a:r>
          </a:p>
          <a:p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Before colonization, the estimated population was 18M Native Americans. The number recorded of Native Americans fell to 228,000 in 1890.</a:t>
            </a:r>
          </a:p>
          <a:p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Before colonization over 300 languages were spoken. Today there are 154 languages.</a:t>
            </a:r>
          </a:p>
          <a:p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4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191" y="2422464"/>
            <a:ext cx="4805996" cy="1297115"/>
          </a:xfrm>
        </p:spPr>
        <p:txBody>
          <a:bodyPr anchor="t">
            <a:normAutofit/>
          </a:bodyPr>
          <a:lstStyle/>
          <a:p>
            <a:r>
              <a:rPr lang="en-US" sz="4100" b="1" dirty="0">
                <a:solidFill>
                  <a:srgbClr val="000000"/>
                </a:solidFill>
              </a:rPr>
              <a:t>Impact of COVID-19 on Tribes</a:t>
            </a:r>
          </a:p>
        </p:txBody>
      </p:sp>
      <p:sp>
        <p:nvSpPr>
          <p:cNvPr id="20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415D26C-5908-4995-80B8-EBF7990CC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3"/>
          <a:stretch/>
        </p:blipFill>
        <p:spPr>
          <a:xfrm>
            <a:off x="340470" y="1865558"/>
            <a:ext cx="4141760" cy="404128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7625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642E2-AE69-427A-8DBC-0CB3CB5C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Statistics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21114-7176-4243-A4FB-2517DD9CB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1 in 475 Native Americans were infected compared to </a:t>
            </a:r>
          </a:p>
          <a:p>
            <a:pPr lvl="0"/>
            <a:r>
              <a:rPr lang="en-US" dirty="0"/>
              <a:t>1 in 825 of Caucasians </a:t>
            </a:r>
            <a:br>
              <a:rPr lang="en-US" dirty="0"/>
            </a:br>
            <a:endParaRPr lang="en-US" dirty="0"/>
          </a:p>
          <a:p>
            <a:pPr marL="0" lvl="0" indent="0">
              <a:buNone/>
            </a:pPr>
            <a:r>
              <a:rPr lang="en-US" dirty="0"/>
              <a:t>Per 100,000 people:</a:t>
            </a:r>
          </a:p>
          <a:p>
            <a:pPr lvl="0"/>
            <a:r>
              <a:rPr lang="en-US" dirty="0"/>
              <a:t>Native Americans have had 211 deaths</a:t>
            </a:r>
          </a:p>
          <a:p>
            <a:pPr lvl="0"/>
            <a:r>
              <a:rPr lang="en-US" dirty="0"/>
              <a:t>Caucasian Americans have had 121 deaths</a:t>
            </a:r>
          </a:p>
          <a:p>
            <a:pPr lvl="0"/>
            <a:r>
              <a:rPr lang="en-US" dirty="0"/>
              <a:t>Latino Americans, 120 deaths </a:t>
            </a:r>
          </a:p>
          <a:p>
            <a:pPr lvl="0"/>
            <a:r>
              <a:rPr lang="en-US" dirty="0"/>
              <a:t>Pacific Islander Americans, 150 deaths </a:t>
            </a:r>
          </a:p>
          <a:p>
            <a:pPr lvl="0"/>
            <a:r>
              <a:rPr lang="en-US" dirty="0"/>
              <a:t>Black Americans, 155 deaths </a:t>
            </a:r>
          </a:p>
          <a:p>
            <a:pPr lvl="0"/>
            <a:r>
              <a:rPr lang="en-US" dirty="0"/>
              <a:t>Asian Americans, 76 deaths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5269</TotalTime>
  <Words>1396</Words>
  <Application>Microsoft Office PowerPoint</Application>
  <PresentationFormat>Widescreen</PresentationFormat>
  <Paragraphs>186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The Impact of COVID-19 in Tribal Communities</vt:lpstr>
      <vt:lpstr>Today’s Presenters:</vt:lpstr>
      <vt:lpstr>Who Are We?</vt:lpstr>
      <vt:lpstr>USA Native Population (2010 census) </vt:lpstr>
      <vt:lpstr>Tribes in USA</vt:lpstr>
      <vt:lpstr>USA Native Policy Eras</vt:lpstr>
      <vt:lpstr>Historical Facts about Native Americans  in the USA</vt:lpstr>
      <vt:lpstr>Impact of COVID-19 on Tribes</vt:lpstr>
      <vt:lpstr>Statistics</vt:lpstr>
      <vt:lpstr>Statistics</vt:lpstr>
      <vt:lpstr>Factors that made more Tribes more vulnerable to COVID-19</vt:lpstr>
      <vt:lpstr>Factors that made more Tribes more vulnerable to COVID-19</vt:lpstr>
      <vt:lpstr>Challenges that Tribes Had with the Pandemic</vt:lpstr>
      <vt:lpstr>Challenges that Tribes Had with the Pandemic</vt:lpstr>
      <vt:lpstr>Challenges that Tribes Had with the Pandemic</vt:lpstr>
      <vt:lpstr>What Worked Well With Tribes During the Pandemic</vt:lpstr>
      <vt:lpstr>Ongoing Needs for Tribes  as Pandemic Stretches on</vt:lpstr>
      <vt:lpstr> Questions &amp;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Saibara</dc:creator>
  <cp:lastModifiedBy>Mark Ford</cp:lastModifiedBy>
  <cp:revision>32</cp:revision>
  <dcterms:created xsi:type="dcterms:W3CDTF">2021-03-05T18:41:51Z</dcterms:created>
  <dcterms:modified xsi:type="dcterms:W3CDTF">2021-04-08T21:08:04Z</dcterms:modified>
</cp:coreProperties>
</file>