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Helvetica Neue"/>
      <p:regular r:id="rId21"/>
      <p:bold r:id="rId22"/>
      <p:italic r:id="rId23"/>
      <p:boldItalic r:id="rId24"/>
    </p:embeddedFont>
    <p:embeddedFont>
      <p:font typeface="Helvetica Neue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9f7430196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50">
                <a:solidFill>
                  <a:srgbClr val="222222"/>
                </a:solidFill>
              </a:rPr>
              <a:t>Good afternoon, everyone. My name is Stephanie Steege, and I’m the Director of Humanitarian Programs at Airlink. I’m joined today by Kathy Fulton, Executive Director of the American Logistics Aid Network, or ALAN. </a:t>
            </a:r>
            <a:endParaRPr sz="95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95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 sz="950">
                <a:solidFill>
                  <a:srgbClr val="222222"/>
                </a:solidFill>
              </a:rPr>
              <a:t>Today, we’ll be talking about the lessons our organizations learned while responding to a record-breaking Atlantic hurricane season in the midst of a global pandemic.</a:t>
            </a:r>
            <a:endParaRPr sz="95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95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 sz="950">
                <a:solidFill>
                  <a:srgbClr val="222222"/>
                </a:solidFill>
              </a:rPr>
              <a:t>Coordination is challenging in any disaster, but it is especially difficult during large-scale events like COVID-19, a worldwide emergency that has forced nonprofits to quickly scale up their capacity to address the most pressing needs.</a:t>
            </a:r>
            <a:endParaRPr sz="95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95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 sz="950">
                <a:solidFill>
                  <a:srgbClr val="222222"/>
                </a:solidFill>
              </a:rPr>
              <a:t>In 2020, voluntary organizations were impacted at their core; driven to reimagine their operations, they questioned whether it was responsible or feasible to carry out volunteer-powered responses, as well as how to mobilize supplies to keep volunteers, both local and out-of-state, safe while still helping communities recover. </a:t>
            </a:r>
            <a:endParaRPr>
              <a:solidFill>
                <a:schemeClr val="dk1"/>
              </a:solidFill>
            </a:endParaRPr>
          </a:p>
          <a:p>
            <a:pPr indent="0" lvl="0" marL="0" rtl="0" algn="l">
              <a:spcBef>
                <a:spcPts val="0"/>
              </a:spcBef>
              <a:spcAft>
                <a:spcPts val="0"/>
              </a:spcAft>
              <a:buNone/>
            </a:pPr>
            <a:r>
              <a:t/>
            </a:r>
            <a:endParaRPr/>
          </a:p>
        </p:txBody>
      </p:sp>
      <p:sp>
        <p:nvSpPr>
          <p:cNvPr id="134" name="Google Shape;134;gd9f7430196_1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a03fdb90f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When traditional supply chains are constrained, there may be opportunities to work with non-traditional, local partners. But it still requires relationships ahead of time.</a:t>
            </a:r>
            <a:endParaRPr>
              <a:solidFill>
                <a:schemeClr val="dk1"/>
              </a:solidFill>
            </a:endParaRPr>
          </a:p>
        </p:txBody>
      </p:sp>
      <p:sp>
        <p:nvSpPr>
          <p:cNvPr id="211" name="Google Shape;211;gda03fdb90f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a03fdb90f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4000"/>
              </a:lnSpc>
              <a:spcBef>
                <a:spcPts val="1300"/>
              </a:spcBef>
              <a:spcAft>
                <a:spcPts val="0"/>
              </a:spcAft>
              <a:buClr>
                <a:schemeClr val="dk1"/>
              </a:buClr>
              <a:buSzPts val="1100"/>
              <a:buFont typeface="Arial"/>
              <a:buNone/>
            </a:pPr>
            <a:r>
              <a:rPr lang="en" sz="1300">
                <a:solidFill>
                  <a:schemeClr val="dk1"/>
                </a:solidFill>
              </a:rPr>
              <a:t>After a low start to the year for passenger travel, a few things happened: airlines scaled back their flights to lower-traffic destinations across the US and around the world, and also decreased their commitments to nonprofit partners with respect to passenger capacity. With WFH becoming a way of life, corporate travel budgets went unused. And nonprofit organizations were sending few if any people into the field for responses - relying on local partners. </a:t>
            </a:r>
            <a:endParaRPr sz="1300">
              <a:solidFill>
                <a:schemeClr val="dk1"/>
              </a:solidFill>
            </a:endParaRPr>
          </a:p>
          <a:p>
            <a:pPr indent="0" lvl="0" marL="0" rtl="0" algn="l">
              <a:lnSpc>
                <a:spcPct val="124000"/>
              </a:lnSpc>
              <a:spcBef>
                <a:spcPts val="1300"/>
              </a:spcBef>
              <a:spcAft>
                <a:spcPts val="0"/>
              </a:spcAft>
              <a:buClr>
                <a:schemeClr val="dk1"/>
              </a:buClr>
              <a:buSzPts val="1100"/>
              <a:buFont typeface="Arial"/>
              <a:buNone/>
            </a:pPr>
            <a:r>
              <a:rPr lang="en" sz="1300">
                <a:solidFill>
                  <a:schemeClr val="dk1"/>
                </a:solidFill>
              </a:rPr>
              <a:t>When the 2020 Atlantic Hurricane Season ramped up, we saw a substantial increase in passenger requests, with organizations responding to Hurricane Isaias in North Carolina, Hurricanes Laura, Delta, and Zeta in Louisiana, and Hurricane Sally in Florida and Alabama. To be honest, Airlink was initially overwhelmed with requests. There was a huge mismatch of flight supply (just one flight per day going from Houston to Lake Charles, for instance) and nonprofit passenger demand. Those organizations that were responding - perhaps for the first time that year with out-of-state resources - also needed their volunteers to safely socially distance from other passengers - which frequently meant buying out the middle seat of every row at a premium. So a regular 37-passenger aircraft flying Houston to Lake Charles was at full capacity with just 25 passengers - 67% capacity when every single seat was needed. With demand into Lake Charles (in particular) so high, we saw flight prices as high as $1500 for a single, one-way ticket.</a:t>
            </a:r>
            <a:endParaRPr sz="1300">
              <a:solidFill>
                <a:schemeClr val="dk1"/>
              </a:solidFill>
            </a:endParaRPr>
          </a:p>
          <a:p>
            <a:pPr indent="0" lvl="0" marL="0" rtl="0" algn="l">
              <a:lnSpc>
                <a:spcPct val="124000"/>
              </a:lnSpc>
              <a:spcBef>
                <a:spcPts val="1300"/>
              </a:spcBef>
              <a:spcAft>
                <a:spcPts val="0"/>
              </a:spcAft>
              <a:buClr>
                <a:schemeClr val="dk1"/>
              </a:buClr>
              <a:buSzPts val="1100"/>
              <a:buFont typeface="Arial"/>
              <a:buNone/>
            </a:pPr>
            <a:r>
              <a:rPr lang="en" sz="1300">
                <a:solidFill>
                  <a:schemeClr val="dk1"/>
                </a:solidFill>
              </a:rPr>
              <a:t>We raised this with one of our longest-standing donors, United Airlines, to see if any further resources were available to help with the hurricane response - knowing full well that the airline industry had suffered a huge blow to revenue in 2020. They noted that one of their largest corporate customers - Deloitte - had unused flight credits that they had purchased at the beginning of the year for employee travel - and it was about to expire! Knowing that, if anyone could use it to make an impact, it would be Airlink, they quickly made the connection so that those resources could be used to buy flights. </a:t>
            </a:r>
            <a:endParaRPr sz="1300">
              <a:solidFill>
                <a:schemeClr val="dk1"/>
              </a:solidFill>
            </a:endParaRPr>
          </a:p>
          <a:p>
            <a:pPr indent="0" lvl="0" marL="0" rtl="0" algn="l">
              <a:lnSpc>
                <a:spcPct val="124000"/>
              </a:lnSpc>
              <a:spcBef>
                <a:spcPts val="1300"/>
              </a:spcBef>
              <a:spcAft>
                <a:spcPts val="0"/>
              </a:spcAft>
              <a:buClr>
                <a:schemeClr val="dk1"/>
              </a:buClr>
              <a:buSzPts val="1100"/>
              <a:buFont typeface="Arial"/>
              <a:buNone/>
            </a:pPr>
            <a:r>
              <a:rPr lang="en" sz="1300">
                <a:solidFill>
                  <a:schemeClr val="dk1"/>
                </a:solidFill>
              </a:rPr>
              <a:t>Thanks to United Airlines and Deloitte, Airlink launched a sustained, robust response (and now recovery effort) to Hurricanes Laura, Sally, Delta, and Zeta, sending in some </a:t>
            </a:r>
            <a:r>
              <a:rPr b="1" lang="en" sz="1300">
                <a:solidFill>
                  <a:schemeClr val="dk1"/>
                </a:solidFill>
              </a:rPr>
              <a:t>400 responders </a:t>
            </a:r>
            <a:r>
              <a:rPr lang="en" sz="1300">
                <a:solidFill>
                  <a:schemeClr val="dk1"/>
                </a:solidFill>
              </a:rPr>
              <a:t>from US and Canada - we ended up meeting 100% of the demand that came our way, despite initial worry about whether we would have enough resources to meet the needs. These responders worked to rescue people trapped by flooding; provide hot meals, emergency medical aid, and clean water to vulnerable communities including the deaf and hard of hearing; and remove debris and repair homes where possible. And this donation is still powering long-term recovery today. </a:t>
            </a:r>
            <a:endParaRPr sz="1300">
              <a:solidFill>
                <a:schemeClr val="dk1"/>
              </a:solidFill>
            </a:endParaRPr>
          </a:p>
          <a:p>
            <a:pPr indent="0" lvl="0" marL="0" rtl="0" algn="l">
              <a:lnSpc>
                <a:spcPct val="124000"/>
              </a:lnSpc>
              <a:spcBef>
                <a:spcPts val="1300"/>
              </a:spcBef>
              <a:spcAft>
                <a:spcPts val="0"/>
              </a:spcAft>
              <a:buClr>
                <a:schemeClr val="dk1"/>
              </a:buClr>
              <a:buSzPts val="1100"/>
              <a:buFont typeface="Arial"/>
              <a:buNone/>
            </a:pPr>
            <a:r>
              <a:rPr lang="en" sz="1300">
                <a:solidFill>
                  <a:schemeClr val="dk1"/>
                </a:solidFill>
              </a:rPr>
              <a:t>This kind of “amplified” giving, where our donors are using their connections to help us expand and connect with their corporate customers - has now become standard practice, thanks to this successful match.</a:t>
            </a:r>
            <a:endParaRPr sz="1300">
              <a:solidFill>
                <a:schemeClr val="dk1"/>
              </a:solidFill>
            </a:endParaRPr>
          </a:p>
          <a:p>
            <a:pPr indent="0" lvl="0" marL="0" rtl="0" algn="l">
              <a:spcBef>
                <a:spcPts val="13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18" name="Google Shape;218;gda03fdb90f_0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da03fdb90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SS - Build early partnerships with donors, vendors, logistics providers. And make sure that logistics is part of your program design, not just a way to get things to a program.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SS - At Airlink, we talk to our partners a lot about advance training of staff. We have logistics partners that can provide training on dangerous goods (how to send items like hand sanitizer in emergencies!), but we can also help your teams understand in advance how to request flights through the Airlink portal, too.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KF - just ditto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KF - Pre-scripted plans and packages. Along with the relationships, and training, build plans. Even if they change, you have an idea of what you want to accomplish.</a:t>
            </a:r>
            <a:endParaRPr>
              <a:solidFill>
                <a:schemeClr val="dk1"/>
              </a:solidFill>
            </a:endParaRPr>
          </a:p>
          <a:p>
            <a:pPr indent="0" lvl="0" marL="0" rtl="0" algn="l">
              <a:spcBef>
                <a:spcPts val="0"/>
              </a:spcBef>
              <a:spcAft>
                <a:spcPts val="0"/>
              </a:spcAft>
              <a:buNone/>
            </a:pPr>
            <a:r>
              <a:t/>
            </a:r>
            <a:endParaRPr sz="1300">
              <a:solidFill>
                <a:schemeClr val="dk1"/>
              </a:solidFill>
            </a:endParaRPr>
          </a:p>
        </p:txBody>
      </p:sp>
      <p:sp>
        <p:nvSpPr>
          <p:cNvPr id="225" name="Google Shape;225;gda03fdb90f_0_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da03fdb90f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1"/>
              </a:solidFill>
            </a:endParaRPr>
          </a:p>
        </p:txBody>
      </p:sp>
      <p:sp>
        <p:nvSpPr>
          <p:cNvPr id="240" name="Google Shape;240;gda03fdb90f_0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a03fdb90f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1"/>
              </a:solidFill>
            </a:endParaRPr>
          </a:p>
        </p:txBody>
      </p:sp>
      <p:sp>
        <p:nvSpPr>
          <p:cNvPr id="248" name="Google Shape;248;gda03fdb90f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9f7430196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The goals of this session are on the screen. Broadly, we hope you will leave this session with a unique perspective on logistics as the backbone of response and an understanding of areas for operational growth within your voluntary agency’s operations. Ultimately, this session should help you identify next steps to build strategic partnerships that will enhance the ability of both individual organizations and the nonprofit community to handle uncertainty and volatility in program delivery as we mainstream COVID-19 programming.</a:t>
            </a:r>
            <a:endParaRPr/>
          </a:p>
          <a:p>
            <a:pPr indent="0" lvl="0" marL="0" rtl="0" algn="l">
              <a:lnSpc>
                <a:spcPct val="115000"/>
              </a:lnSpc>
              <a:spcBef>
                <a:spcPts val="1200"/>
              </a:spcBef>
              <a:spcAft>
                <a:spcPts val="0"/>
              </a:spcAft>
              <a:buClr>
                <a:schemeClr val="dk1"/>
              </a:buClr>
              <a:buSzPts val="1100"/>
              <a:buFont typeface="Arial"/>
              <a:buNone/>
            </a:pPr>
            <a:r>
              <a:rPr lang="en"/>
              <a:t> Today, we’ll give you a quick overview of both of our organizations, talk about the wins and the challenges of operating during the last hurricane season, present a couple of case studies on logistics complexities during the back-to-back responses last year, and close with some actions you can take now - before June 1st (or even before the peak of hurricane season in September) - and some resources you can take back to your organization to help.</a:t>
            </a:r>
            <a:endParaRPr/>
          </a:p>
          <a:p>
            <a:pPr indent="0" lvl="0" marL="0" rtl="0" algn="l">
              <a:spcBef>
                <a:spcPts val="1200"/>
              </a:spcBef>
              <a:spcAft>
                <a:spcPts val="0"/>
              </a:spcAft>
              <a:buNone/>
            </a:pPr>
            <a:r>
              <a:t/>
            </a:r>
            <a:endParaRPr/>
          </a:p>
        </p:txBody>
      </p:sp>
      <p:sp>
        <p:nvSpPr>
          <p:cNvPr id="140" name="Google Shape;140;gd9f7430196_1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9f7430196_1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d9f7430196_1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a03fdb9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Airlink is a nonprofit organization working with aviation and logistics partners to transport responders and emergency supplies for nonprofits responding to natural disasters and other humanitarian crises around the globe.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Our goal is to harness the power of the aviation industry to help charities redirect logistics funding to programming that helps communities in crisis.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the continental US, most of our work is passenger-focused, so that’s most of what I’ll focus on today. Personnel logistics was difficult to say the least in 2020!  </a:t>
            </a:r>
            <a:endParaRPr>
              <a:solidFill>
                <a:schemeClr val="dk1"/>
              </a:solidFill>
            </a:endParaRPr>
          </a:p>
          <a:p>
            <a:pPr indent="0" lvl="0" marL="0" rtl="0" algn="l">
              <a:spcBef>
                <a:spcPts val="0"/>
              </a:spcBef>
              <a:spcAft>
                <a:spcPts val="0"/>
              </a:spcAft>
              <a:buNone/>
            </a:pPr>
            <a:r>
              <a:t/>
            </a:r>
            <a:endParaRPr/>
          </a:p>
        </p:txBody>
      </p:sp>
      <p:sp>
        <p:nvSpPr>
          <p:cNvPr id="154" name="Google Shape;154;gda03fdb90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a03fdb90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record 2020 season featured an unheard-of 30 named storms that caused 47 billion dollars in damage. Hundreds of thousands of people were displaced by the storms - left without clean water and shelter in the midst of the pandemic.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the United States, 2020 was the fifth consecutive above-normal season. As far as logistics is concerned, we know to be prepared for these dramatic peaks in demand now, but each year, it is still difficult to keep up.</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173" name="Google Shape;173;gda03fdb90f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a03fdb90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81" name="Google Shape;181;gda03fdb90f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a03fdb90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88" name="Google Shape;188;gda03fdb90f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da03fdb90f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KF - Biz community challenges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SS - Nonprofit community</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195" name="Google Shape;195;gda03fdb90f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a03fdb90f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04" name="Google Shape;204;gda03fdb90f_0_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0" t="9"/>
          <a:stretch/>
        </p:blipFill>
        <p:spPr>
          <a:xfrm>
            <a:off x="7614400" y="4785575"/>
            <a:ext cx="770894" cy="170524"/>
          </a:xfrm>
          <a:prstGeom prst="rect">
            <a:avLst/>
          </a:prstGeom>
          <a:noFill/>
          <a:ln>
            <a:noFill/>
          </a:ln>
        </p:spPr>
      </p:pic>
      <p:cxnSp>
        <p:nvCxnSpPr>
          <p:cNvPr id="52" name="Google Shape;52;p13"/>
          <p:cNvCxnSpPr/>
          <p:nvPr/>
        </p:nvCxnSpPr>
        <p:spPr>
          <a:xfrm>
            <a:off x="758700" y="4655850"/>
            <a:ext cx="7626600" cy="0"/>
          </a:xfrm>
          <a:prstGeom prst="straightConnector1">
            <a:avLst/>
          </a:prstGeom>
          <a:noFill/>
          <a:ln cap="flat" cmpd="sng" w="9525">
            <a:solidFill>
              <a:srgbClr val="D9D9D9"/>
            </a:solidFill>
            <a:prstDash val="solid"/>
            <a:round/>
            <a:headEnd len="sm" w="sm" type="none"/>
            <a:tailEnd len="sm" w="sm" type="none"/>
          </a:ln>
        </p:spPr>
      </p:cxnSp>
      <p:sp>
        <p:nvSpPr>
          <p:cNvPr id="53" name="Google Shape;53;p13"/>
          <p:cNvSpPr txBox="1"/>
          <p:nvPr>
            <p:ph idx="12" type="sldNum"/>
          </p:nvPr>
        </p:nvSpPr>
        <p:spPr>
          <a:xfrm>
            <a:off x="1016000" y="4759225"/>
            <a:ext cx="548700" cy="223200"/>
          </a:xfrm>
          <a:prstGeom prst="rect">
            <a:avLst/>
          </a:prstGeom>
          <a:noFill/>
          <a:ln>
            <a:noFill/>
          </a:ln>
        </p:spPr>
        <p:txBody>
          <a:bodyPr anchorCtr="0" anchor="ctr" bIns="91425" lIns="91425" spcFirstLastPara="1" rIns="91425" wrap="square" tIns="91425">
            <a:normAutofit fontScale="40000" lnSpcReduction="10000"/>
          </a:bodyPr>
          <a:lstStyle>
            <a:lvl1pPr indent="0" lvl="0"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pic>
        <p:nvPicPr>
          <p:cNvPr id="54" name="Google Shape;54;p13"/>
          <p:cNvPicPr preferRelativeResize="0"/>
          <p:nvPr/>
        </p:nvPicPr>
        <p:blipFill rotWithShape="1">
          <a:blip r:embed="rId3">
            <a:alphaModFix/>
          </a:blip>
          <a:srcRect b="0" l="0" r="0" t="0"/>
          <a:stretch/>
        </p:blipFill>
        <p:spPr>
          <a:xfrm>
            <a:off x="758700" y="4835300"/>
            <a:ext cx="257300" cy="71050"/>
          </a:xfrm>
          <a:prstGeom prst="rect">
            <a:avLst/>
          </a:prstGeom>
          <a:noFill/>
          <a:ln>
            <a:noFill/>
          </a:ln>
        </p:spPr>
      </p:pic>
      <p:sp>
        <p:nvSpPr>
          <p:cNvPr id="55" name="Google Shape;55;p13"/>
          <p:cNvSpPr/>
          <p:nvPr/>
        </p:nvSpPr>
        <p:spPr>
          <a:xfrm>
            <a:off x="8916250" y="0"/>
            <a:ext cx="227700" cy="227700"/>
          </a:xfrm>
          <a:prstGeom prst="rect">
            <a:avLst/>
          </a:prstGeom>
          <a:solidFill>
            <a:srgbClr val="FA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5" name="Google Shape;65;p1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6" name="Google Shape;6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9" name="Shape 69"/>
        <p:cNvGrpSpPr/>
        <p:nvPr/>
      </p:nvGrpSpPr>
      <p:grpSpPr>
        <a:xfrm>
          <a:off x="0" y="0"/>
          <a:ext cx="0" cy="0"/>
          <a:chOff x="0" y="0"/>
          <a:chExt cx="0" cy="0"/>
        </a:xfrm>
      </p:grpSpPr>
      <p:sp>
        <p:nvSpPr>
          <p:cNvPr id="70" name="Google Shape;70;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1" name="Google Shape;71;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 name="Google Shape;7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1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 name="Google Shape;77;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1" name="Shape 81"/>
        <p:cNvGrpSpPr/>
        <p:nvPr/>
      </p:nvGrpSpPr>
      <p:grpSpPr>
        <a:xfrm>
          <a:off x="0" y="0"/>
          <a:ext cx="0" cy="0"/>
          <a:chOff x="0" y="0"/>
          <a:chExt cx="0" cy="0"/>
        </a:xfrm>
      </p:grpSpPr>
      <p:sp>
        <p:nvSpPr>
          <p:cNvPr id="82" name="Google Shape;82;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 name="Google Shape;84;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 name="Shape 88"/>
        <p:cNvGrpSpPr/>
        <p:nvPr/>
      </p:nvGrpSpPr>
      <p:grpSpPr>
        <a:xfrm>
          <a:off x="0" y="0"/>
          <a:ext cx="0" cy="0"/>
          <a:chOff x="0" y="0"/>
          <a:chExt cx="0" cy="0"/>
        </a:xfrm>
      </p:grpSpPr>
      <p:sp>
        <p:nvSpPr>
          <p:cNvPr id="89" name="Google Shape;89;p1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0" name="Google Shape;90;p19"/>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1" name="Google Shape;91;p19"/>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 name="Google Shape;92;p1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3" name="Google Shape;93;p19"/>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7" name="Shape 97"/>
        <p:cNvGrpSpPr/>
        <p:nvPr/>
      </p:nvGrpSpPr>
      <p:grpSpPr>
        <a:xfrm>
          <a:off x="0" y="0"/>
          <a:ext cx="0" cy="0"/>
          <a:chOff x="0" y="0"/>
          <a:chExt cx="0" cy="0"/>
        </a:xfrm>
      </p:grpSpPr>
      <p:sp>
        <p:nvSpPr>
          <p:cNvPr id="98" name="Google Shape;98;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9" name="Google Shape;99;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1" name="Google Shape;101;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9" name="Google Shape;10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3"/>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16" name="Google Shape;11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7" name="Google Shape;11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0" name="Shape 120"/>
        <p:cNvGrpSpPr/>
        <p:nvPr/>
      </p:nvGrpSpPr>
      <p:grpSpPr>
        <a:xfrm>
          <a:off x="0" y="0"/>
          <a:ext cx="0" cy="0"/>
          <a:chOff x="0" y="0"/>
          <a:chExt cx="0" cy="0"/>
        </a:xfrm>
      </p:grpSpPr>
      <p:sp>
        <p:nvSpPr>
          <p:cNvPr id="121" name="Google Shape;121;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2" name="Google Shape;12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3" name="Google Shape;12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6" name="Shape 126"/>
        <p:cNvGrpSpPr/>
        <p:nvPr/>
      </p:nvGrpSpPr>
      <p:grpSpPr>
        <a:xfrm>
          <a:off x="0" y="0"/>
          <a:ext cx="0" cy="0"/>
          <a:chOff x="0" y="0"/>
          <a:chExt cx="0" cy="0"/>
        </a:xfrm>
      </p:grpSpPr>
      <p:sp>
        <p:nvSpPr>
          <p:cNvPr id="127" name="Google Shape;127;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9" name="Google Shape;12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1">
            <a:alphaModFix/>
          </a:blip>
          <a:srcRect b="0" l="0" r="0" t="0"/>
          <a:stretch/>
        </p:blipFill>
        <p:spPr>
          <a:xfrm>
            <a:off x="0" y="0"/>
            <a:ext cx="9144001" cy="5143500"/>
          </a:xfrm>
          <a:prstGeom prst="rect">
            <a:avLst/>
          </a:prstGeom>
          <a:noFill/>
          <a:ln>
            <a:noFill/>
          </a:ln>
        </p:spPr>
      </p:pic>
      <p:sp>
        <p:nvSpPr>
          <p:cNvPr id="58" name="Google Shape;58;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9" name="Google Shape;59;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airlinkflight.org/resource/air-logistics-preparedness-guidance-note/" TargetMode="External"/><Relationship Id="rId4" Type="http://schemas.openxmlformats.org/officeDocument/2006/relationships/hyperlink" Target="https://www.alanaid.org/map" TargetMode="External"/><Relationship Id="rId5" Type="http://schemas.openxmlformats.org/officeDocument/2006/relationships/hyperlink" Target="https://www.alanaid.org/humanitarian-awards-nomination/" TargetMode="External"/><Relationship Id="rId6" Type="http://schemas.openxmlformats.org/officeDocument/2006/relationships/hyperlink" Target="mailto:ops@alanaid.org" TargetMode="External"/><Relationship Id="rId7" Type="http://schemas.openxmlformats.org/officeDocument/2006/relationships/hyperlink" Target="mailto:ops@airlinkflight.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mailto:ops@alanaid.org" TargetMode="External"/><Relationship Id="rId4" Type="http://schemas.openxmlformats.org/officeDocument/2006/relationships/hyperlink" Target="mailto:ops@airlinkfligh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idx="1" type="subTitle"/>
          </p:nvPr>
        </p:nvSpPr>
        <p:spPr>
          <a:xfrm>
            <a:off x="731600" y="1622575"/>
            <a:ext cx="7251900" cy="13662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SzPts val="1018"/>
              <a:buNone/>
            </a:pPr>
            <a:r>
              <a:rPr b="1" lang="en" sz="2490">
                <a:solidFill>
                  <a:srgbClr val="3C4043"/>
                </a:solidFill>
                <a:latin typeface="Helvetica Neue"/>
                <a:ea typeface="Helvetica Neue"/>
                <a:cs typeface="Helvetica Neue"/>
                <a:sym typeface="Helvetica Neue"/>
              </a:rPr>
              <a:t>Logistics Lessons from the Record-Breaking </a:t>
            </a:r>
            <a:endParaRPr b="1" sz="2490">
              <a:solidFill>
                <a:srgbClr val="3C4043"/>
              </a:solidFill>
              <a:latin typeface="Helvetica Neue"/>
              <a:ea typeface="Helvetica Neue"/>
              <a:cs typeface="Helvetica Neue"/>
              <a:sym typeface="Helvetica Neue"/>
            </a:endParaRPr>
          </a:p>
          <a:p>
            <a:pPr indent="0" lvl="0" marL="0" rtl="0" algn="ctr">
              <a:spcBef>
                <a:spcPts val="800"/>
              </a:spcBef>
              <a:spcAft>
                <a:spcPts val="0"/>
              </a:spcAft>
              <a:buSzPts val="1018"/>
              <a:buNone/>
            </a:pPr>
            <a:r>
              <a:rPr b="1" lang="en" sz="2490">
                <a:solidFill>
                  <a:srgbClr val="3C4043"/>
                </a:solidFill>
                <a:latin typeface="Helvetica Neue"/>
                <a:ea typeface="Helvetica Neue"/>
                <a:cs typeface="Helvetica Neue"/>
                <a:sym typeface="Helvetica Neue"/>
              </a:rPr>
              <a:t>Atlantic Hurricane Season 2020</a:t>
            </a:r>
            <a:endParaRPr b="1" sz="2490">
              <a:solidFill>
                <a:srgbClr val="3C4043"/>
              </a:solidFill>
              <a:latin typeface="Helvetica Neue"/>
              <a:ea typeface="Helvetica Neue"/>
              <a:cs typeface="Helvetica Neue"/>
              <a:sym typeface="Helvetica Neue"/>
            </a:endParaRPr>
          </a:p>
        </p:txBody>
      </p:sp>
      <p:sp>
        <p:nvSpPr>
          <p:cNvPr id="137" name="Google Shape;137;p26"/>
          <p:cNvSpPr txBox="1"/>
          <p:nvPr/>
        </p:nvSpPr>
        <p:spPr>
          <a:xfrm>
            <a:off x="2636150" y="2938450"/>
            <a:ext cx="3442800" cy="16299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lang="en" sz="1480">
                <a:solidFill>
                  <a:srgbClr val="3C4043"/>
                </a:solidFill>
                <a:latin typeface="Helvetica Neue"/>
                <a:ea typeface="Helvetica Neue"/>
                <a:cs typeface="Helvetica Neue"/>
                <a:sym typeface="Helvetica Neue"/>
              </a:rPr>
              <a:t>KATHY FULTON</a:t>
            </a:r>
            <a:endParaRPr sz="1480">
              <a:solidFill>
                <a:srgbClr val="3C4043"/>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 sz="1480">
                <a:solidFill>
                  <a:srgbClr val="3C4043"/>
                </a:solidFill>
                <a:latin typeface="Helvetica Neue"/>
                <a:ea typeface="Helvetica Neue"/>
                <a:cs typeface="Helvetica Neue"/>
                <a:sym typeface="Helvetica Neue"/>
              </a:rPr>
              <a:t>American Logistics Aid Network</a:t>
            </a:r>
            <a:endParaRPr sz="1480">
              <a:solidFill>
                <a:srgbClr val="3C4043"/>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t/>
            </a:r>
            <a:endParaRPr sz="1480">
              <a:solidFill>
                <a:srgbClr val="3C4043"/>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 sz="1480">
                <a:solidFill>
                  <a:srgbClr val="3C4043"/>
                </a:solidFill>
                <a:latin typeface="Helvetica Neue"/>
                <a:ea typeface="Helvetica Neue"/>
                <a:cs typeface="Helvetica Neue"/>
                <a:sym typeface="Helvetica Neue"/>
              </a:rPr>
              <a:t>STEPHANIE STEEGE</a:t>
            </a:r>
            <a:endParaRPr sz="1480">
              <a:solidFill>
                <a:srgbClr val="3C4043"/>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 sz="1480">
                <a:solidFill>
                  <a:srgbClr val="3C4043"/>
                </a:solidFill>
                <a:latin typeface="Helvetica Neue"/>
                <a:ea typeface="Helvetica Neue"/>
                <a:cs typeface="Helvetica Neue"/>
                <a:sym typeface="Helvetica Neue"/>
              </a:rPr>
              <a:t>Airlink</a:t>
            </a:r>
            <a:endParaRPr sz="1480">
              <a:solidFill>
                <a:srgbClr val="3C4043"/>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2" name="Shape 212"/>
        <p:cNvGrpSpPr/>
        <p:nvPr/>
      </p:nvGrpSpPr>
      <p:grpSpPr>
        <a:xfrm>
          <a:off x="0" y="0"/>
          <a:ext cx="0" cy="0"/>
          <a:chOff x="0" y="0"/>
          <a:chExt cx="0" cy="0"/>
        </a:xfrm>
      </p:grpSpPr>
      <p:sp>
        <p:nvSpPr>
          <p:cNvPr id="213" name="Google Shape;213;p35"/>
          <p:cNvSpPr txBox="1"/>
          <p:nvPr/>
        </p:nvSpPr>
        <p:spPr>
          <a:xfrm>
            <a:off x="311700" y="277725"/>
            <a:ext cx="63075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4303E"/>
                </a:solidFill>
                <a:latin typeface="Helvetica Neue"/>
                <a:ea typeface="Helvetica Neue"/>
                <a:cs typeface="Helvetica Neue"/>
                <a:sym typeface="Helvetica Neue"/>
              </a:rPr>
              <a:t>Case Study: Non-traditional Partners</a:t>
            </a:r>
            <a:endParaRPr b="1" sz="1800">
              <a:solidFill>
                <a:srgbClr val="24303E"/>
              </a:solidFill>
              <a:latin typeface="Helvetica Neue"/>
              <a:ea typeface="Helvetica Neue"/>
              <a:cs typeface="Helvetica Neue"/>
              <a:sym typeface="Helvetica Neue"/>
            </a:endParaRPr>
          </a:p>
        </p:txBody>
      </p:sp>
      <p:sp>
        <p:nvSpPr>
          <p:cNvPr id="214" name="Google Shape;214;p35"/>
          <p:cNvSpPr txBox="1"/>
          <p:nvPr/>
        </p:nvSpPr>
        <p:spPr>
          <a:xfrm>
            <a:off x="379825" y="1006875"/>
            <a:ext cx="4192200" cy="2685900"/>
          </a:xfrm>
          <a:prstGeom prst="rect">
            <a:avLst/>
          </a:prstGeom>
          <a:noFill/>
          <a:ln>
            <a:noFill/>
          </a:ln>
        </p:spPr>
        <p:txBody>
          <a:bodyPr anchorCtr="0" anchor="t" bIns="91425" lIns="91425" spcFirstLastPara="1" rIns="91425" wrap="square" tIns="91425">
            <a:spAutoFit/>
          </a:bodyPr>
          <a:lstStyle/>
          <a:p>
            <a:pPr indent="-307975" lvl="0" marL="457200" rtl="0" algn="l">
              <a:lnSpc>
                <a:spcPct val="100000"/>
              </a:lnSpc>
              <a:spcBef>
                <a:spcPts val="0"/>
              </a:spcBef>
              <a:spcAft>
                <a:spcPts val="0"/>
              </a:spcAft>
              <a:buClr>
                <a:schemeClr val="dk1"/>
              </a:buClr>
              <a:buSzPts val="1250"/>
              <a:buChar char="●"/>
            </a:pPr>
            <a:r>
              <a:rPr lang="en" sz="1250">
                <a:solidFill>
                  <a:schemeClr val="dk1"/>
                </a:solidFill>
                <a:latin typeface="Helvetica Neue Light"/>
                <a:ea typeface="Helvetica Neue Light"/>
                <a:cs typeface="Helvetica Neue Light"/>
                <a:sym typeface="Helvetica Neue Light"/>
              </a:rPr>
              <a:t>Initial Requirement: Pallets to stage / sort items donated for Hurricane Laura response</a:t>
            </a:r>
            <a:endParaRPr sz="1250">
              <a:solidFill>
                <a:schemeClr val="dk1"/>
              </a:solidFill>
              <a:latin typeface="Helvetica Neue Light"/>
              <a:ea typeface="Helvetica Neue Light"/>
              <a:cs typeface="Helvetica Neue Light"/>
              <a:sym typeface="Helvetica Neue Light"/>
            </a:endParaRPr>
          </a:p>
          <a:p>
            <a:pPr indent="-307975" lvl="0" marL="457200" rtl="0" algn="l">
              <a:lnSpc>
                <a:spcPct val="100000"/>
              </a:lnSpc>
              <a:spcBef>
                <a:spcPts val="1000"/>
              </a:spcBef>
              <a:spcAft>
                <a:spcPts val="0"/>
              </a:spcAft>
              <a:buClr>
                <a:schemeClr val="dk1"/>
              </a:buClr>
              <a:buSzPts val="1250"/>
              <a:buFont typeface="Helvetica Neue Light"/>
              <a:buChar char="●"/>
            </a:pPr>
            <a:r>
              <a:rPr lang="en" sz="1250">
                <a:solidFill>
                  <a:schemeClr val="dk1"/>
                </a:solidFill>
                <a:latin typeface="Helvetica Neue Light"/>
                <a:ea typeface="Helvetica Neue Light"/>
                <a:cs typeface="Helvetica Neue Light"/>
                <a:sym typeface="Helvetica Neue Light"/>
              </a:rPr>
              <a:t>Challenge: Pallets were in short supply from traditional partners due to supply chain re-configuration and demand swings</a:t>
            </a:r>
            <a:endParaRPr sz="1250">
              <a:solidFill>
                <a:schemeClr val="dk1"/>
              </a:solidFill>
              <a:latin typeface="Helvetica Neue Light"/>
              <a:ea typeface="Helvetica Neue Light"/>
              <a:cs typeface="Helvetica Neue Light"/>
              <a:sym typeface="Helvetica Neue Light"/>
            </a:endParaRPr>
          </a:p>
          <a:p>
            <a:pPr indent="-307975" lvl="0" marL="457200" rtl="0" algn="l">
              <a:lnSpc>
                <a:spcPct val="100000"/>
              </a:lnSpc>
              <a:spcBef>
                <a:spcPts val="1000"/>
              </a:spcBef>
              <a:spcAft>
                <a:spcPts val="0"/>
              </a:spcAft>
              <a:buClr>
                <a:schemeClr val="dk1"/>
              </a:buClr>
              <a:buSzPts val="1250"/>
              <a:buFont typeface="Helvetica Neue Light"/>
              <a:buChar char="●"/>
            </a:pPr>
            <a:r>
              <a:rPr lang="en" sz="1250">
                <a:solidFill>
                  <a:schemeClr val="dk1"/>
                </a:solidFill>
                <a:latin typeface="Helvetica Neue Light"/>
                <a:ea typeface="Helvetica Neue Light"/>
                <a:cs typeface="Helvetica Neue Light"/>
                <a:sym typeface="Helvetica Neue Light"/>
              </a:rPr>
              <a:t>Solution: A green energy company in New Orleans had recently received a shipment of materials and was seeking to recycle / dispose of pallets.</a:t>
            </a:r>
            <a:endParaRPr sz="1250">
              <a:solidFill>
                <a:schemeClr val="dk1"/>
              </a:solidFill>
              <a:latin typeface="Helvetica Neue Light"/>
              <a:ea typeface="Helvetica Neue Light"/>
              <a:cs typeface="Helvetica Neue Light"/>
              <a:sym typeface="Helvetica Neue Light"/>
            </a:endParaRPr>
          </a:p>
          <a:p>
            <a:pPr indent="-307975" lvl="0" marL="457200" rtl="0" algn="l">
              <a:lnSpc>
                <a:spcPct val="100000"/>
              </a:lnSpc>
              <a:spcBef>
                <a:spcPts val="1000"/>
              </a:spcBef>
              <a:spcAft>
                <a:spcPts val="1000"/>
              </a:spcAft>
              <a:buClr>
                <a:schemeClr val="dk1"/>
              </a:buClr>
              <a:buSzPts val="1250"/>
              <a:buFont typeface="Helvetica Neue Light"/>
              <a:buChar char="●"/>
            </a:pPr>
            <a:r>
              <a:rPr lang="en" sz="1250">
                <a:solidFill>
                  <a:schemeClr val="dk1"/>
                </a:solidFill>
                <a:latin typeface="Helvetica Neue Light"/>
                <a:ea typeface="Helvetica Neue Light"/>
                <a:cs typeface="Helvetica Neue Light"/>
                <a:sym typeface="Helvetica Neue Light"/>
              </a:rPr>
              <a:t>Outcome: Donated items were able to be sorted and distributed to hurricane evacuees at the right place, right time, right quality, quantity. </a:t>
            </a:r>
            <a:endParaRPr sz="1250">
              <a:solidFill>
                <a:schemeClr val="dk1"/>
              </a:solidFill>
              <a:latin typeface="Helvetica Neue Light"/>
              <a:ea typeface="Helvetica Neue Light"/>
              <a:cs typeface="Helvetica Neue Light"/>
              <a:sym typeface="Helvetica Neue Light"/>
            </a:endParaRPr>
          </a:p>
        </p:txBody>
      </p:sp>
      <p:pic>
        <p:nvPicPr>
          <p:cNvPr id="215" name="Google Shape;215;p35"/>
          <p:cNvPicPr preferRelativeResize="0"/>
          <p:nvPr/>
        </p:nvPicPr>
        <p:blipFill>
          <a:blip r:embed="rId3">
            <a:alphaModFix/>
          </a:blip>
          <a:stretch>
            <a:fillRect/>
          </a:stretch>
        </p:blipFill>
        <p:spPr>
          <a:xfrm>
            <a:off x="4724425" y="932925"/>
            <a:ext cx="4267174" cy="28503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6"/>
          <p:cNvSpPr txBox="1"/>
          <p:nvPr/>
        </p:nvSpPr>
        <p:spPr>
          <a:xfrm>
            <a:off x="311700" y="277725"/>
            <a:ext cx="63075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4303E"/>
                </a:solidFill>
                <a:latin typeface="Helvetica Neue"/>
                <a:ea typeface="Helvetica Neue"/>
                <a:cs typeface="Helvetica Neue"/>
                <a:sym typeface="Helvetica Neue"/>
              </a:rPr>
              <a:t>Case Study: Donor-Amplified Partnerships</a:t>
            </a:r>
            <a:endParaRPr b="1" sz="1800">
              <a:solidFill>
                <a:srgbClr val="24303E"/>
              </a:solidFill>
              <a:highlight>
                <a:schemeClr val="lt2"/>
              </a:highlight>
              <a:latin typeface="Helvetica Neue"/>
              <a:ea typeface="Helvetica Neue"/>
              <a:cs typeface="Helvetica Neue"/>
              <a:sym typeface="Helvetica Neue"/>
            </a:endParaRPr>
          </a:p>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221" name="Google Shape;221;p36"/>
          <p:cNvSpPr txBox="1"/>
          <p:nvPr/>
        </p:nvSpPr>
        <p:spPr>
          <a:xfrm>
            <a:off x="379825" y="1006875"/>
            <a:ext cx="3906300" cy="3263100"/>
          </a:xfrm>
          <a:prstGeom prst="rect">
            <a:avLst/>
          </a:prstGeom>
          <a:noFill/>
          <a:ln>
            <a:noFill/>
          </a:ln>
        </p:spPr>
        <p:txBody>
          <a:bodyPr anchorCtr="0" anchor="t" bIns="91425" lIns="91425" spcFirstLastPara="1" rIns="91425" wrap="square" tIns="91425">
            <a:spAutoFit/>
          </a:bodyPr>
          <a:lstStyle/>
          <a:p>
            <a:pPr indent="-307975" lvl="0" marL="457200" rtl="0" algn="just">
              <a:lnSpc>
                <a:spcPct val="100000"/>
              </a:lnSpc>
              <a:spcBef>
                <a:spcPts val="0"/>
              </a:spcBef>
              <a:spcAft>
                <a:spcPts val="0"/>
              </a:spcAft>
              <a:buClr>
                <a:schemeClr val="dk1"/>
              </a:buClr>
              <a:buSzPts val="1250"/>
              <a:buChar char="●"/>
            </a:pPr>
            <a:r>
              <a:rPr lang="en" sz="1250">
                <a:solidFill>
                  <a:schemeClr val="dk1"/>
                </a:solidFill>
                <a:latin typeface="Helvetica Neue Light"/>
                <a:ea typeface="Helvetica Neue Light"/>
                <a:cs typeface="Helvetica Neue Light"/>
                <a:sym typeface="Helvetica Neue Light"/>
              </a:rPr>
              <a:t>After a low start to the year for passenger travel, Hurricane Season 2020 overwhelmed the Southeast with demand for passenger flights.</a:t>
            </a:r>
            <a:endParaRPr sz="1250">
              <a:solidFill>
                <a:schemeClr val="dk1"/>
              </a:solidFill>
              <a:latin typeface="Helvetica Neue Light"/>
              <a:ea typeface="Helvetica Neue Light"/>
              <a:cs typeface="Helvetica Neue Light"/>
              <a:sym typeface="Helvetica Neue Light"/>
            </a:endParaRPr>
          </a:p>
          <a:p>
            <a:pPr indent="-307975" lvl="0" marL="457200" rtl="0" algn="just">
              <a:lnSpc>
                <a:spcPct val="100000"/>
              </a:lnSpc>
              <a:spcBef>
                <a:spcPts val="1000"/>
              </a:spcBef>
              <a:spcAft>
                <a:spcPts val="0"/>
              </a:spcAft>
              <a:buClr>
                <a:schemeClr val="dk1"/>
              </a:buClr>
              <a:buSzPts val="1250"/>
              <a:buFont typeface="Helvetica Neue Light"/>
              <a:buChar char="●"/>
            </a:pPr>
            <a:r>
              <a:rPr lang="en" sz="1250">
                <a:solidFill>
                  <a:schemeClr val="dk1"/>
                </a:solidFill>
                <a:latin typeface="Helvetica Neue Light"/>
                <a:ea typeface="Helvetica Neue Light"/>
                <a:cs typeface="Helvetica Neue Light"/>
                <a:sym typeface="Helvetica Neue Light"/>
              </a:rPr>
              <a:t>Challenge: Mismatch of flight supply and nonprofit passenger demand; inconsistent and changing safety needs.</a:t>
            </a:r>
            <a:endParaRPr sz="1250">
              <a:solidFill>
                <a:schemeClr val="dk1"/>
              </a:solidFill>
              <a:latin typeface="Helvetica Neue Light"/>
              <a:ea typeface="Helvetica Neue Light"/>
              <a:cs typeface="Helvetica Neue Light"/>
              <a:sym typeface="Helvetica Neue Light"/>
            </a:endParaRPr>
          </a:p>
          <a:p>
            <a:pPr indent="-307975" lvl="0" marL="457200" rtl="0" algn="just">
              <a:lnSpc>
                <a:spcPct val="100000"/>
              </a:lnSpc>
              <a:spcBef>
                <a:spcPts val="1000"/>
              </a:spcBef>
              <a:spcAft>
                <a:spcPts val="0"/>
              </a:spcAft>
              <a:buClr>
                <a:schemeClr val="dk1"/>
              </a:buClr>
              <a:buSzPts val="1250"/>
              <a:buFont typeface="Helvetica Neue Light"/>
              <a:buChar char="●"/>
            </a:pPr>
            <a:r>
              <a:rPr lang="en" sz="1250">
                <a:solidFill>
                  <a:schemeClr val="dk1"/>
                </a:solidFill>
                <a:latin typeface="Helvetica Neue Light"/>
                <a:ea typeface="Helvetica Neue Light"/>
                <a:cs typeface="Helvetica Neue Light"/>
                <a:sym typeface="Helvetica Neue Light"/>
              </a:rPr>
              <a:t>Opportunity: Working with an existing donor to help make the case for disaster-time support through one of their corporate customers</a:t>
            </a:r>
            <a:endParaRPr sz="1250">
              <a:solidFill>
                <a:schemeClr val="dk1"/>
              </a:solidFill>
              <a:latin typeface="Helvetica Neue Light"/>
              <a:ea typeface="Helvetica Neue Light"/>
              <a:cs typeface="Helvetica Neue Light"/>
              <a:sym typeface="Helvetica Neue Light"/>
            </a:endParaRPr>
          </a:p>
          <a:p>
            <a:pPr indent="-307975" lvl="0" marL="457200" rtl="0" algn="just">
              <a:lnSpc>
                <a:spcPct val="100000"/>
              </a:lnSpc>
              <a:spcBef>
                <a:spcPts val="1000"/>
              </a:spcBef>
              <a:spcAft>
                <a:spcPts val="1000"/>
              </a:spcAft>
              <a:buClr>
                <a:schemeClr val="dk1"/>
              </a:buClr>
              <a:buSzPts val="1250"/>
              <a:buFont typeface="Helvetica Neue Light"/>
              <a:buChar char="●"/>
            </a:pPr>
            <a:r>
              <a:rPr lang="en" sz="1250">
                <a:solidFill>
                  <a:schemeClr val="dk1"/>
                </a:solidFill>
                <a:latin typeface="Helvetica Neue Light"/>
                <a:ea typeface="Helvetica Neue Light"/>
                <a:cs typeface="Helvetica Neue Light"/>
                <a:sym typeface="Helvetica Neue Light"/>
              </a:rPr>
              <a:t>Outcome: Influx of cash for supply chain support at the right time, which resulted in meeting 100% of demand, as well as profile for the donor.</a:t>
            </a:r>
            <a:endParaRPr sz="1250">
              <a:solidFill>
                <a:schemeClr val="dk1"/>
              </a:solidFill>
              <a:latin typeface="Helvetica Neue Light"/>
              <a:ea typeface="Helvetica Neue Light"/>
              <a:cs typeface="Helvetica Neue Light"/>
              <a:sym typeface="Helvetica Neue Light"/>
            </a:endParaRPr>
          </a:p>
        </p:txBody>
      </p:sp>
      <p:pic>
        <p:nvPicPr>
          <p:cNvPr id="222" name="Google Shape;222;p36"/>
          <p:cNvPicPr preferRelativeResize="0"/>
          <p:nvPr/>
        </p:nvPicPr>
        <p:blipFill>
          <a:blip r:embed="rId3">
            <a:alphaModFix/>
          </a:blip>
          <a:stretch>
            <a:fillRect/>
          </a:stretch>
        </p:blipFill>
        <p:spPr>
          <a:xfrm>
            <a:off x="4661700" y="932925"/>
            <a:ext cx="4329900" cy="2886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7"/>
          <p:cNvSpPr txBox="1"/>
          <p:nvPr/>
        </p:nvSpPr>
        <p:spPr>
          <a:xfrm>
            <a:off x="311700" y="277725"/>
            <a:ext cx="63075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4303E"/>
                </a:solidFill>
                <a:latin typeface="Helvetica Neue"/>
                <a:ea typeface="Helvetica Neue"/>
                <a:cs typeface="Helvetica Neue"/>
                <a:sym typeface="Helvetica Neue"/>
              </a:rPr>
              <a:t>Preparing for Hurricane Season 2021</a:t>
            </a:r>
            <a:endParaRPr b="1" sz="1800">
              <a:solidFill>
                <a:srgbClr val="B7B7B7"/>
              </a:solidFill>
              <a:highlight>
                <a:schemeClr val="lt2"/>
              </a:highlight>
              <a:latin typeface="Helvetica Neue"/>
              <a:ea typeface="Helvetica Neue"/>
              <a:cs typeface="Helvetica Neue"/>
              <a:sym typeface="Helvetica Neue"/>
            </a:endParaRPr>
          </a:p>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228" name="Google Shape;228;p37"/>
          <p:cNvSpPr txBox="1"/>
          <p:nvPr/>
        </p:nvSpPr>
        <p:spPr>
          <a:xfrm>
            <a:off x="379825" y="1006875"/>
            <a:ext cx="8113500" cy="1113300"/>
          </a:xfrm>
          <a:prstGeom prst="rect">
            <a:avLst/>
          </a:prstGeom>
          <a:noFill/>
          <a:ln>
            <a:noFill/>
          </a:ln>
        </p:spPr>
        <p:txBody>
          <a:bodyPr anchorCtr="0" anchor="t" bIns="91425" lIns="91425" spcFirstLastPara="1" rIns="91425" wrap="square" tIns="91425">
            <a:spAutoFit/>
          </a:bodyPr>
          <a:lstStyle/>
          <a:p>
            <a:pPr indent="-317500" lvl="0" marL="457200" rtl="0" algn="just">
              <a:lnSpc>
                <a:spcPct val="100000"/>
              </a:lnSpc>
              <a:spcBef>
                <a:spcPts val="0"/>
              </a:spcBef>
              <a:spcAft>
                <a:spcPts val="0"/>
              </a:spcAft>
              <a:buClr>
                <a:schemeClr val="dk1"/>
              </a:buClr>
              <a:buSzPts val="1400"/>
              <a:buFont typeface="Helvetica Neue"/>
              <a:buChar char="●"/>
            </a:pPr>
            <a:r>
              <a:rPr lang="en" sz="1200">
                <a:solidFill>
                  <a:srgbClr val="202124"/>
                </a:solidFill>
                <a:latin typeface="Helvetica Neue"/>
                <a:ea typeface="Helvetica Neue"/>
                <a:cs typeface="Helvetica Neue"/>
                <a:sym typeface="Helvetica Neue"/>
              </a:rPr>
              <a:t>You can outsource activities but you can't outsource risk. </a:t>
            </a:r>
            <a:endParaRPr sz="1200">
              <a:solidFill>
                <a:srgbClr val="202124"/>
              </a:solidFill>
              <a:latin typeface="Helvetica Neue"/>
              <a:ea typeface="Helvetica Neue"/>
              <a:cs typeface="Helvetica Neue"/>
              <a:sym typeface="Helvetica Neue"/>
            </a:endParaRPr>
          </a:p>
          <a:p>
            <a:pPr indent="-317500" lvl="0" marL="457200" rtl="0" algn="just">
              <a:lnSpc>
                <a:spcPct val="100000"/>
              </a:lnSpc>
              <a:spcBef>
                <a:spcPts val="1000"/>
              </a:spcBef>
              <a:spcAft>
                <a:spcPts val="1000"/>
              </a:spcAft>
              <a:buClr>
                <a:schemeClr val="dk1"/>
              </a:buClr>
              <a:buSzPts val="1400"/>
              <a:buFont typeface="Helvetica Neue"/>
              <a:buChar char="●"/>
            </a:pPr>
            <a:r>
              <a:rPr lang="en" sz="1200">
                <a:solidFill>
                  <a:srgbClr val="202124"/>
                </a:solidFill>
                <a:latin typeface="Helvetica Neue"/>
                <a:ea typeface="Helvetica Neue"/>
                <a:cs typeface="Helvetica Neue"/>
                <a:sym typeface="Helvetica Neue"/>
              </a:rPr>
              <a:t>Ultimately, trucking and air capacity were among the most heavily impacted industries last year, and all operations around the world - including the responses to Hurricanes Laura, Sally, Delta, and Zeta - were drastically under-resourced as a result.</a:t>
            </a:r>
            <a:endParaRPr>
              <a:solidFill>
                <a:schemeClr val="dk1"/>
              </a:solidFill>
              <a:latin typeface="Helvetica Neue Light"/>
              <a:ea typeface="Helvetica Neue Light"/>
              <a:cs typeface="Helvetica Neue Light"/>
              <a:sym typeface="Helvetica Neue Light"/>
            </a:endParaRPr>
          </a:p>
        </p:txBody>
      </p:sp>
      <p:sp>
        <p:nvSpPr>
          <p:cNvPr id="229" name="Google Shape;229;p37"/>
          <p:cNvSpPr/>
          <p:nvPr/>
        </p:nvSpPr>
        <p:spPr>
          <a:xfrm>
            <a:off x="3868325" y="2184975"/>
            <a:ext cx="1847100" cy="1847100"/>
          </a:xfrm>
          <a:prstGeom prst="ellips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7"/>
          <p:cNvSpPr/>
          <p:nvPr/>
        </p:nvSpPr>
        <p:spPr>
          <a:xfrm>
            <a:off x="6072925" y="2184975"/>
            <a:ext cx="1847100" cy="1847100"/>
          </a:xfrm>
          <a:prstGeom prst="ellips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7"/>
          <p:cNvSpPr txBox="1"/>
          <p:nvPr/>
        </p:nvSpPr>
        <p:spPr>
          <a:xfrm>
            <a:off x="6150475" y="3051725"/>
            <a:ext cx="1692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elvetica Neue"/>
                <a:ea typeface="Helvetica Neue"/>
                <a:cs typeface="Helvetica Neue"/>
                <a:sym typeface="Helvetica Neue"/>
              </a:rPr>
              <a:t>Pre-Scripted</a:t>
            </a:r>
            <a:endParaRPr b="1" sz="1800">
              <a:solidFill>
                <a:srgbClr val="FFFFFF"/>
              </a:solidFill>
              <a:latin typeface="Helvetica Neue"/>
              <a:ea typeface="Helvetica Neue"/>
              <a:cs typeface="Helvetica Neue"/>
              <a:sym typeface="Helvetica Neue"/>
            </a:endParaRPr>
          </a:p>
          <a:p>
            <a:pPr indent="0" lvl="0" marL="0" rtl="0" algn="ctr">
              <a:spcBef>
                <a:spcPts val="0"/>
              </a:spcBef>
              <a:spcAft>
                <a:spcPts val="0"/>
              </a:spcAft>
              <a:buClr>
                <a:srgbClr val="000000"/>
              </a:buClr>
              <a:buSzPts val="1100"/>
              <a:buFont typeface="Arial"/>
              <a:buNone/>
            </a:pPr>
            <a:r>
              <a:rPr b="1" lang="en" sz="1800">
                <a:solidFill>
                  <a:srgbClr val="FFFFFF"/>
                </a:solidFill>
                <a:latin typeface="Helvetica Neue"/>
                <a:ea typeface="Helvetica Neue"/>
                <a:cs typeface="Helvetica Neue"/>
                <a:sym typeface="Helvetica Neue"/>
              </a:rPr>
              <a:t>Plans</a:t>
            </a:r>
            <a:endParaRPr b="1" sz="1800">
              <a:solidFill>
                <a:srgbClr val="FFFFFF"/>
              </a:solidFill>
              <a:latin typeface="Helvetica Neue"/>
              <a:ea typeface="Helvetica Neue"/>
              <a:cs typeface="Helvetica Neue"/>
              <a:sym typeface="Helvetica Neue"/>
            </a:endParaRPr>
          </a:p>
        </p:txBody>
      </p:sp>
      <p:sp>
        <p:nvSpPr>
          <p:cNvPr id="232" name="Google Shape;232;p37"/>
          <p:cNvSpPr txBox="1"/>
          <p:nvPr/>
        </p:nvSpPr>
        <p:spPr>
          <a:xfrm>
            <a:off x="3929013" y="3051725"/>
            <a:ext cx="1720500" cy="71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elvetica Neue"/>
                <a:ea typeface="Helvetica Neue"/>
                <a:cs typeface="Helvetica Neue"/>
                <a:sym typeface="Helvetica Neue"/>
              </a:rPr>
              <a:t>Advance Staff Training</a:t>
            </a:r>
            <a:endParaRPr b="1" sz="1800">
              <a:latin typeface="Helvetica Neue"/>
              <a:ea typeface="Helvetica Neue"/>
              <a:cs typeface="Helvetica Neue"/>
              <a:sym typeface="Helvetica Neue"/>
            </a:endParaRPr>
          </a:p>
        </p:txBody>
      </p:sp>
      <p:sp>
        <p:nvSpPr>
          <p:cNvPr id="233" name="Google Shape;233;p37"/>
          <p:cNvSpPr/>
          <p:nvPr/>
        </p:nvSpPr>
        <p:spPr>
          <a:xfrm>
            <a:off x="1663725" y="2184975"/>
            <a:ext cx="1847100" cy="1847100"/>
          </a:xfrm>
          <a:prstGeom prst="ellips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7"/>
          <p:cNvSpPr txBox="1"/>
          <p:nvPr/>
        </p:nvSpPr>
        <p:spPr>
          <a:xfrm>
            <a:off x="1792875" y="3051725"/>
            <a:ext cx="1588800" cy="6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elvetica Neue"/>
                <a:ea typeface="Helvetica Neue"/>
                <a:cs typeface="Helvetica Neue"/>
                <a:sym typeface="Helvetica Neue"/>
              </a:rPr>
              <a:t>Build Early Partnerships</a:t>
            </a:r>
            <a:endParaRPr b="1" sz="1800">
              <a:solidFill>
                <a:srgbClr val="24303E"/>
              </a:solidFill>
              <a:latin typeface="Helvetica Neue"/>
              <a:ea typeface="Helvetica Neue"/>
              <a:cs typeface="Helvetica Neue"/>
              <a:sym typeface="Helvetica Neue"/>
            </a:endParaRPr>
          </a:p>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pic>
        <p:nvPicPr>
          <p:cNvPr id="235" name="Google Shape;235;p37"/>
          <p:cNvPicPr preferRelativeResize="0"/>
          <p:nvPr/>
        </p:nvPicPr>
        <p:blipFill>
          <a:blip r:embed="rId3">
            <a:alphaModFix/>
          </a:blip>
          <a:stretch>
            <a:fillRect/>
          </a:stretch>
        </p:blipFill>
        <p:spPr>
          <a:xfrm>
            <a:off x="4390500" y="2346513"/>
            <a:ext cx="802749" cy="802749"/>
          </a:xfrm>
          <a:prstGeom prst="rect">
            <a:avLst/>
          </a:prstGeom>
          <a:noFill/>
          <a:ln>
            <a:noFill/>
          </a:ln>
        </p:spPr>
      </p:pic>
      <p:pic>
        <p:nvPicPr>
          <p:cNvPr id="236" name="Google Shape;236;p37"/>
          <p:cNvPicPr preferRelativeResize="0"/>
          <p:nvPr/>
        </p:nvPicPr>
        <p:blipFill>
          <a:blip r:embed="rId4">
            <a:alphaModFix/>
          </a:blip>
          <a:stretch>
            <a:fillRect/>
          </a:stretch>
        </p:blipFill>
        <p:spPr>
          <a:xfrm>
            <a:off x="2230429" y="2379150"/>
            <a:ext cx="713700" cy="713700"/>
          </a:xfrm>
          <a:prstGeom prst="rect">
            <a:avLst/>
          </a:prstGeom>
          <a:noFill/>
          <a:ln>
            <a:noFill/>
          </a:ln>
        </p:spPr>
      </p:pic>
      <p:pic>
        <p:nvPicPr>
          <p:cNvPr id="237" name="Google Shape;237;p37"/>
          <p:cNvPicPr preferRelativeResize="0"/>
          <p:nvPr/>
        </p:nvPicPr>
        <p:blipFill>
          <a:blip r:embed="rId5">
            <a:alphaModFix/>
          </a:blip>
          <a:stretch>
            <a:fillRect/>
          </a:stretch>
        </p:blipFill>
        <p:spPr>
          <a:xfrm>
            <a:off x="6529512" y="2269038"/>
            <a:ext cx="933924" cy="933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nvSpPr>
        <p:spPr>
          <a:xfrm>
            <a:off x="311700" y="277725"/>
            <a:ext cx="63075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4303E"/>
                </a:solidFill>
                <a:latin typeface="Helvetica Neue"/>
                <a:ea typeface="Helvetica Neue"/>
                <a:cs typeface="Helvetica Neue"/>
                <a:sym typeface="Helvetica Neue"/>
              </a:rPr>
              <a:t>Resources</a:t>
            </a:r>
            <a:endParaRPr b="1" sz="1800">
              <a:solidFill>
                <a:srgbClr val="B7B7B7"/>
              </a:solidFill>
              <a:highlight>
                <a:schemeClr val="lt2"/>
              </a:highlight>
              <a:latin typeface="Helvetica Neue"/>
              <a:ea typeface="Helvetica Neue"/>
              <a:cs typeface="Helvetica Neue"/>
              <a:sym typeface="Helvetica Neue"/>
            </a:endParaRPr>
          </a:p>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243" name="Google Shape;243;p38"/>
          <p:cNvSpPr txBox="1"/>
          <p:nvPr/>
        </p:nvSpPr>
        <p:spPr>
          <a:xfrm>
            <a:off x="379825" y="1006875"/>
            <a:ext cx="8621400" cy="1369800"/>
          </a:xfrm>
          <a:prstGeom prst="rect">
            <a:avLst/>
          </a:prstGeom>
          <a:noFill/>
          <a:ln>
            <a:noFill/>
          </a:ln>
        </p:spPr>
        <p:txBody>
          <a:bodyPr anchorCtr="0" anchor="t" bIns="91425" lIns="91425" spcFirstLastPara="1" rIns="91425" wrap="square" tIns="91425">
            <a:spAutoFit/>
          </a:bodyPr>
          <a:lstStyle/>
          <a:p>
            <a:pPr indent="-317500" lvl="0" marL="457200" rtl="0" algn="just">
              <a:lnSpc>
                <a:spcPct val="100000"/>
              </a:lnSpc>
              <a:spcBef>
                <a:spcPts val="0"/>
              </a:spcBef>
              <a:spcAft>
                <a:spcPts val="0"/>
              </a:spcAft>
              <a:buClr>
                <a:schemeClr val="dk1"/>
              </a:buClr>
              <a:buSzPts val="1400"/>
              <a:buFont typeface="Helvetica Neue"/>
              <a:buChar char="●"/>
            </a:pPr>
            <a:r>
              <a:rPr lang="en" sz="1200">
                <a:solidFill>
                  <a:srgbClr val="202124"/>
                </a:solidFill>
                <a:latin typeface="Helvetica Neue"/>
                <a:ea typeface="Helvetica Neue"/>
                <a:cs typeface="Helvetica Neue"/>
                <a:sym typeface="Helvetica Neue"/>
              </a:rPr>
              <a:t>Airlink Logistics Preparedness Guidance  - </a:t>
            </a:r>
            <a:r>
              <a:rPr lang="en" sz="1200" u="sng">
                <a:solidFill>
                  <a:schemeClr val="hlink"/>
                </a:solidFill>
                <a:latin typeface="Helvetica Neue"/>
                <a:ea typeface="Helvetica Neue"/>
                <a:cs typeface="Helvetica Neue"/>
                <a:sym typeface="Helvetica Neue"/>
                <a:hlinkClick r:id="rId3"/>
              </a:rPr>
              <a:t>https://airlinkflight.org/resource/air-logistics-preparedness-guidance-note/</a:t>
            </a:r>
            <a:r>
              <a:rPr lang="en" sz="1200">
                <a:solidFill>
                  <a:srgbClr val="202124"/>
                </a:solidFill>
                <a:latin typeface="Helvetica Neue"/>
                <a:ea typeface="Helvetica Neue"/>
                <a:cs typeface="Helvetica Neue"/>
                <a:sym typeface="Helvetica Neue"/>
              </a:rPr>
              <a:t> </a:t>
            </a:r>
            <a:endParaRPr sz="1200">
              <a:solidFill>
                <a:srgbClr val="202124"/>
              </a:solidFill>
              <a:latin typeface="Helvetica Neue"/>
              <a:ea typeface="Helvetica Neue"/>
              <a:cs typeface="Helvetica Neue"/>
              <a:sym typeface="Helvetica Neue"/>
            </a:endParaRPr>
          </a:p>
          <a:p>
            <a:pPr indent="-317500" lvl="0" marL="457200" rtl="0" algn="just">
              <a:lnSpc>
                <a:spcPct val="100000"/>
              </a:lnSpc>
              <a:spcBef>
                <a:spcPts val="1000"/>
              </a:spcBef>
              <a:spcAft>
                <a:spcPts val="0"/>
              </a:spcAft>
              <a:buClr>
                <a:schemeClr val="dk1"/>
              </a:buClr>
              <a:buSzPts val="1400"/>
              <a:buFont typeface="Helvetica Neue"/>
              <a:buChar char="●"/>
            </a:pPr>
            <a:r>
              <a:rPr lang="en" sz="1200">
                <a:solidFill>
                  <a:srgbClr val="202124"/>
                </a:solidFill>
                <a:latin typeface="Helvetica Neue"/>
                <a:ea typeface="Helvetica Neue"/>
                <a:cs typeface="Helvetica Neue"/>
                <a:sym typeface="Helvetica Neue"/>
              </a:rPr>
              <a:t>ALAN Supply Chain Intelligence Center - </a:t>
            </a:r>
            <a:r>
              <a:rPr lang="en" sz="1200" u="sng">
                <a:solidFill>
                  <a:schemeClr val="hlink"/>
                </a:solidFill>
                <a:latin typeface="Helvetica Neue"/>
                <a:ea typeface="Helvetica Neue"/>
                <a:cs typeface="Helvetica Neue"/>
                <a:sym typeface="Helvetica Neue"/>
                <a:hlinkClick r:id="rId4"/>
              </a:rPr>
              <a:t>https://www.alanaid.org/map</a:t>
            </a:r>
            <a:endParaRPr sz="1200">
              <a:solidFill>
                <a:srgbClr val="202124"/>
              </a:solidFill>
              <a:latin typeface="Helvetica Neue"/>
              <a:ea typeface="Helvetica Neue"/>
              <a:cs typeface="Helvetica Neue"/>
              <a:sym typeface="Helvetica Neue"/>
            </a:endParaRPr>
          </a:p>
          <a:p>
            <a:pPr indent="-304800" lvl="0" marL="457200" rtl="0" algn="just">
              <a:lnSpc>
                <a:spcPct val="100000"/>
              </a:lnSpc>
              <a:spcBef>
                <a:spcPts val="1000"/>
              </a:spcBef>
              <a:spcAft>
                <a:spcPts val="0"/>
              </a:spcAft>
              <a:buClr>
                <a:srgbClr val="202124"/>
              </a:buClr>
              <a:buSzPts val="1200"/>
              <a:buFont typeface="Helvetica Neue"/>
              <a:buChar char="●"/>
            </a:pPr>
            <a:r>
              <a:rPr lang="en" sz="1200">
                <a:solidFill>
                  <a:srgbClr val="202124"/>
                </a:solidFill>
                <a:latin typeface="Helvetica Neue"/>
                <a:ea typeface="Helvetica Neue"/>
                <a:cs typeface="Helvetica Neue"/>
                <a:sym typeface="Helvetica Neue"/>
              </a:rPr>
              <a:t>Nominate a business that deserves recognition! - </a:t>
            </a:r>
            <a:r>
              <a:rPr lang="en" sz="1200" u="sng">
                <a:solidFill>
                  <a:schemeClr val="hlink"/>
                </a:solidFill>
                <a:latin typeface="Helvetica Neue"/>
                <a:ea typeface="Helvetica Neue"/>
                <a:cs typeface="Helvetica Neue"/>
                <a:sym typeface="Helvetica Neue"/>
                <a:hlinkClick r:id="rId5"/>
              </a:rPr>
              <a:t>https://www.alanaid.org/humanitarian-awards-nomination/</a:t>
            </a:r>
            <a:endParaRPr sz="1200">
              <a:solidFill>
                <a:srgbClr val="202124"/>
              </a:solidFill>
              <a:latin typeface="Helvetica Neue"/>
              <a:ea typeface="Helvetica Neue"/>
              <a:cs typeface="Helvetica Neue"/>
              <a:sym typeface="Helvetica Neue"/>
            </a:endParaRPr>
          </a:p>
          <a:p>
            <a:pPr indent="0" lvl="0" marL="0" rtl="0" algn="just">
              <a:lnSpc>
                <a:spcPct val="100000"/>
              </a:lnSpc>
              <a:spcBef>
                <a:spcPts val="1000"/>
              </a:spcBef>
              <a:spcAft>
                <a:spcPts val="1000"/>
              </a:spcAft>
              <a:buNone/>
            </a:pPr>
            <a:r>
              <a:t/>
            </a:r>
            <a:endParaRPr sz="1200">
              <a:solidFill>
                <a:srgbClr val="202124"/>
              </a:solidFill>
              <a:latin typeface="Helvetica Neue"/>
              <a:ea typeface="Helvetica Neue"/>
              <a:cs typeface="Helvetica Neue"/>
              <a:sym typeface="Helvetica Neue"/>
            </a:endParaRPr>
          </a:p>
        </p:txBody>
      </p:sp>
      <p:sp>
        <p:nvSpPr>
          <p:cNvPr id="244" name="Google Shape;244;p38"/>
          <p:cNvSpPr txBox="1"/>
          <p:nvPr/>
        </p:nvSpPr>
        <p:spPr>
          <a:xfrm>
            <a:off x="1185300" y="2265150"/>
            <a:ext cx="6773400" cy="92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rgbClr val="24303E"/>
                </a:solidFill>
                <a:latin typeface="Helvetica Neue"/>
                <a:ea typeface="Helvetica Neue"/>
                <a:cs typeface="Helvetica Neue"/>
                <a:sym typeface="Helvetica Neue"/>
              </a:rPr>
              <a:t>When you’re in the midst of a disaster, it may be too late!</a:t>
            </a:r>
            <a:endParaRPr b="1" sz="1800">
              <a:solidFill>
                <a:srgbClr val="24303E"/>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b="1" lang="en" sz="1800">
                <a:solidFill>
                  <a:srgbClr val="24303E"/>
                </a:solidFill>
                <a:latin typeface="Helvetica Neue"/>
                <a:ea typeface="Helvetica Neue"/>
                <a:cs typeface="Helvetica Neue"/>
                <a:sym typeface="Helvetica Neue"/>
              </a:rPr>
              <a:t>Explore how partnership with ALAN and Airlink can help now - before peak hurricane season.</a:t>
            </a:r>
            <a:endParaRPr b="1" sz="1800">
              <a:solidFill>
                <a:srgbClr val="24303E"/>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sz="1800">
              <a:solidFill>
                <a:srgbClr val="24303E"/>
              </a:solidFill>
              <a:latin typeface="Helvetica Neue"/>
              <a:ea typeface="Helvetica Neue"/>
              <a:cs typeface="Helvetica Neue"/>
              <a:sym typeface="Helvetica Neue"/>
            </a:endParaRPr>
          </a:p>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245" name="Google Shape;245;p38"/>
          <p:cNvSpPr txBox="1"/>
          <p:nvPr/>
        </p:nvSpPr>
        <p:spPr>
          <a:xfrm>
            <a:off x="261300" y="4187050"/>
            <a:ext cx="8621400" cy="6825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en" sz="1200">
                <a:solidFill>
                  <a:srgbClr val="202124"/>
                </a:solidFill>
                <a:latin typeface="Helvetica Neue"/>
                <a:ea typeface="Helvetica Neue"/>
                <a:cs typeface="Helvetica Neue"/>
                <a:sym typeface="Helvetica Neue"/>
              </a:rPr>
              <a:t>Kathy Fulton, ALAN - </a:t>
            </a:r>
            <a:r>
              <a:rPr lang="en" sz="1200" u="sng">
                <a:solidFill>
                  <a:schemeClr val="hlink"/>
                </a:solidFill>
                <a:latin typeface="Helvetica Neue"/>
                <a:ea typeface="Helvetica Neue"/>
                <a:cs typeface="Helvetica Neue"/>
                <a:sym typeface="Helvetica Neue"/>
                <a:hlinkClick r:id="rId6"/>
              </a:rPr>
              <a:t>ops@alanaid.org</a:t>
            </a:r>
            <a:endParaRPr sz="1200">
              <a:solidFill>
                <a:srgbClr val="202124"/>
              </a:solidFill>
              <a:latin typeface="Helvetica Neue"/>
              <a:ea typeface="Helvetica Neue"/>
              <a:cs typeface="Helvetica Neue"/>
              <a:sym typeface="Helvetica Neue"/>
            </a:endParaRPr>
          </a:p>
          <a:p>
            <a:pPr indent="0" lvl="0" marL="0" rtl="0" algn="just">
              <a:lnSpc>
                <a:spcPct val="100000"/>
              </a:lnSpc>
              <a:spcBef>
                <a:spcPts val="1000"/>
              </a:spcBef>
              <a:spcAft>
                <a:spcPts val="1000"/>
              </a:spcAft>
              <a:buNone/>
            </a:pPr>
            <a:r>
              <a:rPr lang="en" sz="1200">
                <a:solidFill>
                  <a:srgbClr val="202124"/>
                </a:solidFill>
                <a:latin typeface="Helvetica Neue"/>
                <a:ea typeface="Helvetica Neue"/>
                <a:cs typeface="Helvetica Neue"/>
                <a:sym typeface="Helvetica Neue"/>
              </a:rPr>
              <a:t>Stephanie Steege, Airlink - </a:t>
            </a:r>
            <a:r>
              <a:rPr lang="en" sz="1200" u="sng">
                <a:solidFill>
                  <a:schemeClr val="hlink"/>
                </a:solidFill>
                <a:latin typeface="Helvetica Neue"/>
                <a:ea typeface="Helvetica Neue"/>
                <a:cs typeface="Helvetica Neue"/>
                <a:sym typeface="Helvetica Neue"/>
                <a:hlinkClick r:id="rId7"/>
              </a:rPr>
              <a:t>ops@airlinkflight.org</a:t>
            </a:r>
            <a:r>
              <a:rPr lang="en" sz="1200">
                <a:solidFill>
                  <a:srgbClr val="202124"/>
                </a:solidFill>
                <a:latin typeface="Helvetica Neue"/>
                <a:ea typeface="Helvetica Neue"/>
                <a:cs typeface="Helvetica Neue"/>
                <a:sym typeface="Helvetica Neue"/>
              </a:rPr>
              <a:t> </a:t>
            </a:r>
            <a:endParaRPr sz="1200">
              <a:solidFill>
                <a:srgbClr val="202124"/>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nvSpPr>
        <p:spPr>
          <a:xfrm>
            <a:off x="2784450" y="2230500"/>
            <a:ext cx="3575100" cy="1180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200">
                <a:solidFill>
                  <a:srgbClr val="202124"/>
                </a:solidFill>
                <a:latin typeface="Helvetica Neue"/>
                <a:ea typeface="Helvetica Neue"/>
                <a:cs typeface="Helvetica Neue"/>
                <a:sym typeface="Helvetica Neue"/>
              </a:rPr>
              <a:t>For more information about the organizations in this presentation contact us at…</a:t>
            </a:r>
            <a:endParaRPr sz="1200">
              <a:solidFill>
                <a:srgbClr val="202124"/>
              </a:solidFill>
              <a:latin typeface="Helvetica Neue"/>
              <a:ea typeface="Helvetica Neue"/>
              <a:cs typeface="Helvetica Neue"/>
              <a:sym typeface="Helvetica Neue"/>
            </a:endParaRPr>
          </a:p>
          <a:p>
            <a:pPr indent="0" lvl="0" marL="0" rtl="0" algn="ctr">
              <a:lnSpc>
                <a:spcPct val="100000"/>
              </a:lnSpc>
              <a:spcBef>
                <a:spcPts val="1000"/>
              </a:spcBef>
              <a:spcAft>
                <a:spcPts val="0"/>
              </a:spcAft>
              <a:buNone/>
            </a:pPr>
            <a:r>
              <a:rPr lang="en" sz="1200">
                <a:solidFill>
                  <a:srgbClr val="202124"/>
                </a:solidFill>
                <a:latin typeface="Helvetica Neue"/>
                <a:ea typeface="Helvetica Neue"/>
                <a:cs typeface="Helvetica Neue"/>
                <a:sym typeface="Helvetica Neue"/>
              </a:rPr>
              <a:t>Kathy Fulton, ALAN - </a:t>
            </a:r>
            <a:r>
              <a:rPr lang="en" sz="1200" u="sng">
                <a:solidFill>
                  <a:schemeClr val="hlink"/>
                </a:solidFill>
                <a:latin typeface="Helvetica Neue"/>
                <a:ea typeface="Helvetica Neue"/>
                <a:cs typeface="Helvetica Neue"/>
                <a:sym typeface="Helvetica Neue"/>
                <a:hlinkClick r:id="rId3"/>
              </a:rPr>
              <a:t>ops@alanaid.org</a:t>
            </a:r>
            <a:endParaRPr sz="1200">
              <a:solidFill>
                <a:srgbClr val="202124"/>
              </a:solidFill>
              <a:latin typeface="Helvetica Neue"/>
              <a:ea typeface="Helvetica Neue"/>
              <a:cs typeface="Helvetica Neue"/>
              <a:sym typeface="Helvetica Neue"/>
            </a:endParaRPr>
          </a:p>
          <a:p>
            <a:pPr indent="0" lvl="0" marL="0" rtl="0" algn="ctr">
              <a:lnSpc>
                <a:spcPct val="100000"/>
              </a:lnSpc>
              <a:spcBef>
                <a:spcPts val="1000"/>
              </a:spcBef>
              <a:spcAft>
                <a:spcPts val="1000"/>
              </a:spcAft>
              <a:buNone/>
            </a:pPr>
            <a:r>
              <a:rPr lang="en" sz="1200">
                <a:solidFill>
                  <a:srgbClr val="202124"/>
                </a:solidFill>
                <a:latin typeface="Helvetica Neue"/>
                <a:ea typeface="Helvetica Neue"/>
                <a:cs typeface="Helvetica Neue"/>
                <a:sym typeface="Helvetica Neue"/>
              </a:rPr>
              <a:t>Stephanie Steege, Airlink - </a:t>
            </a:r>
            <a:r>
              <a:rPr lang="en" sz="1200" u="sng">
                <a:solidFill>
                  <a:schemeClr val="hlink"/>
                </a:solidFill>
                <a:latin typeface="Helvetica Neue"/>
                <a:ea typeface="Helvetica Neue"/>
                <a:cs typeface="Helvetica Neue"/>
                <a:sym typeface="Helvetica Neue"/>
                <a:hlinkClick r:id="rId4"/>
              </a:rPr>
              <a:t>ops@airlinkflight.org</a:t>
            </a:r>
            <a:r>
              <a:rPr lang="en" sz="1200">
                <a:solidFill>
                  <a:srgbClr val="202124"/>
                </a:solidFill>
                <a:latin typeface="Helvetica Neue"/>
                <a:ea typeface="Helvetica Neue"/>
                <a:cs typeface="Helvetica Neue"/>
                <a:sym typeface="Helvetica Neue"/>
              </a:rPr>
              <a:t> </a:t>
            </a:r>
            <a:endParaRPr sz="1200">
              <a:solidFill>
                <a:srgbClr val="202124"/>
              </a:solidFill>
              <a:latin typeface="Helvetica Neue"/>
              <a:ea typeface="Helvetica Neue"/>
              <a:cs typeface="Helvetica Neue"/>
              <a:sym typeface="Helvetica Neue"/>
            </a:endParaRPr>
          </a:p>
        </p:txBody>
      </p:sp>
      <p:sp>
        <p:nvSpPr>
          <p:cNvPr id="251" name="Google Shape;251;p39"/>
          <p:cNvSpPr txBox="1"/>
          <p:nvPr/>
        </p:nvSpPr>
        <p:spPr>
          <a:xfrm>
            <a:off x="1323150" y="1307025"/>
            <a:ext cx="6497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24303E"/>
                </a:solidFill>
                <a:latin typeface="Helvetica Neue"/>
                <a:ea typeface="Helvetica Neue"/>
                <a:cs typeface="Helvetica Neue"/>
                <a:sym typeface="Helvetica Neue"/>
              </a:rPr>
              <a:t>Have questions? </a:t>
            </a:r>
            <a:endParaRPr b="1" sz="1800">
              <a:solidFill>
                <a:srgbClr val="24303E"/>
              </a:solidFill>
              <a:latin typeface="Helvetica Neue"/>
              <a:ea typeface="Helvetica Neue"/>
              <a:cs typeface="Helvetica Neue"/>
              <a:sym typeface="Helvetica Neue"/>
            </a:endParaRPr>
          </a:p>
          <a:p>
            <a:pPr indent="0" lvl="0" marL="0" rtl="0" algn="ctr">
              <a:spcBef>
                <a:spcPts val="0"/>
              </a:spcBef>
              <a:spcAft>
                <a:spcPts val="0"/>
              </a:spcAft>
              <a:buNone/>
            </a:pPr>
            <a:r>
              <a:rPr b="1" lang="en" sz="1800">
                <a:solidFill>
                  <a:srgbClr val="24303E"/>
                </a:solidFill>
                <a:latin typeface="Helvetica Neue"/>
                <a:ea typeface="Helvetica Neue"/>
                <a:cs typeface="Helvetica Neue"/>
                <a:sym typeface="Helvetica Neue"/>
              </a:rPr>
              <a:t>Let’s address them in the Chat now!</a:t>
            </a:r>
            <a:endParaRPr b="1" sz="1800">
              <a:solidFill>
                <a:srgbClr val="24303E"/>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nvSpPr>
        <p:spPr>
          <a:xfrm>
            <a:off x="394975" y="277725"/>
            <a:ext cx="58059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4303E"/>
                </a:solidFill>
                <a:latin typeface="Helvetica Neue"/>
                <a:ea typeface="Helvetica Neue"/>
                <a:cs typeface="Helvetica Neue"/>
                <a:sym typeface="Helvetica Neue"/>
              </a:rPr>
              <a:t>About this Session</a:t>
            </a:r>
            <a:endParaRPr b="1" sz="1800">
              <a:latin typeface="Helvetica Neue"/>
              <a:ea typeface="Helvetica Neue"/>
              <a:cs typeface="Helvetica Neue"/>
              <a:sym typeface="Helvetica Neue"/>
            </a:endParaRPr>
          </a:p>
        </p:txBody>
      </p:sp>
      <p:sp>
        <p:nvSpPr>
          <p:cNvPr id="143" name="Google Shape;143;p27"/>
          <p:cNvSpPr txBox="1"/>
          <p:nvPr/>
        </p:nvSpPr>
        <p:spPr>
          <a:xfrm>
            <a:off x="394975" y="953400"/>
            <a:ext cx="8025000" cy="3236700"/>
          </a:xfrm>
          <a:prstGeom prst="rect">
            <a:avLst/>
          </a:prstGeom>
          <a:noFill/>
          <a:ln>
            <a:noFill/>
          </a:ln>
        </p:spPr>
        <p:txBody>
          <a:bodyPr anchorCtr="0" anchor="t" bIns="91425" lIns="91425" spcFirstLastPara="1" rIns="91425" wrap="square" tIns="91425">
            <a:spAutoFit/>
          </a:bodyPr>
          <a:lstStyle/>
          <a:p>
            <a:pPr indent="0" lvl="0" marL="0" rtl="0" algn="l">
              <a:lnSpc>
                <a:spcPct val="146250"/>
              </a:lnSpc>
              <a:spcBef>
                <a:spcPts val="0"/>
              </a:spcBef>
              <a:spcAft>
                <a:spcPts val="0"/>
              </a:spcAft>
              <a:buNone/>
            </a:pPr>
            <a:r>
              <a:rPr b="1" lang="en">
                <a:solidFill>
                  <a:srgbClr val="222222"/>
                </a:solidFill>
                <a:latin typeface="Helvetica Neue"/>
                <a:ea typeface="Helvetica Neue"/>
                <a:cs typeface="Helvetica Neue"/>
                <a:sym typeface="Helvetica Neue"/>
              </a:rPr>
              <a:t>Goal 1: </a:t>
            </a:r>
            <a:r>
              <a:rPr lang="en">
                <a:solidFill>
                  <a:srgbClr val="222222"/>
                </a:solidFill>
                <a:latin typeface="Helvetica Neue"/>
                <a:ea typeface="Helvetica Neue"/>
                <a:cs typeface="Helvetica Neue"/>
                <a:sym typeface="Helvetica Neue"/>
              </a:rPr>
              <a:t>Participants will learn about the challenges faced by logistics providers and implementing agencies alike as they responded to the 2020 Atlantic Hurricane Season, and how these issues drove the evolution of the in-kind transportation model.</a:t>
            </a:r>
            <a:endParaRPr>
              <a:solidFill>
                <a:srgbClr val="222222"/>
              </a:solidFill>
              <a:latin typeface="Helvetica Neue"/>
              <a:ea typeface="Helvetica Neue"/>
              <a:cs typeface="Helvetica Neue"/>
              <a:sym typeface="Helvetica Neue"/>
            </a:endParaRPr>
          </a:p>
          <a:p>
            <a:pPr indent="0" lvl="0" marL="0" rtl="0" algn="l">
              <a:lnSpc>
                <a:spcPct val="146250"/>
              </a:lnSpc>
              <a:spcBef>
                <a:spcPts val="0"/>
              </a:spcBef>
              <a:spcAft>
                <a:spcPts val="0"/>
              </a:spcAft>
              <a:buClr>
                <a:schemeClr val="dk1"/>
              </a:buClr>
              <a:buSzPts val="1100"/>
              <a:buFont typeface="Arial"/>
              <a:buNone/>
            </a:pPr>
            <a:r>
              <a:t/>
            </a:r>
            <a:endParaRPr>
              <a:solidFill>
                <a:srgbClr val="222222"/>
              </a:solidFill>
              <a:latin typeface="Helvetica Neue"/>
              <a:ea typeface="Helvetica Neue"/>
              <a:cs typeface="Helvetica Neue"/>
              <a:sym typeface="Helvetica Neue"/>
            </a:endParaRPr>
          </a:p>
          <a:p>
            <a:pPr indent="0" lvl="0" marL="0" rtl="0" algn="l">
              <a:lnSpc>
                <a:spcPct val="146250"/>
              </a:lnSpc>
              <a:spcBef>
                <a:spcPts val="0"/>
              </a:spcBef>
              <a:spcAft>
                <a:spcPts val="0"/>
              </a:spcAft>
              <a:buNone/>
            </a:pPr>
            <a:r>
              <a:rPr b="1" lang="en">
                <a:solidFill>
                  <a:srgbClr val="222222"/>
                </a:solidFill>
                <a:latin typeface="Helvetica Neue"/>
                <a:ea typeface="Helvetica Neue"/>
                <a:cs typeface="Helvetica Neue"/>
                <a:sym typeface="Helvetica Neue"/>
              </a:rPr>
              <a:t>Goal 2: </a:t>
            </a:r>
            <a:r>
              <a:rPr lang="en">
                <a:solidFill>
                  <a:srgbClr val="222222"/>
                </a:solidFill>
                <a:latin typeface="Helvetica Neue"/>
                <a:ea typeface="Helvetica Neue"/>
                <a:cs typeface="Helvetica Neue"/>
                <a:sym typeface="Helvetica Neue"/>
              </a:rPr>
              <a:t>Participants will learn how they can help their organizations mitigate the risk of market volatility in responses through preparedness activities and strategic partnerships.</a:t>
            </a:r>
            <a:endParaRPr>
              <a:solidFill>
                <a:srgbClr val="222222"/>
              </a:solidFill>
              <a:latin typeface="Helvetica Neue"/>
              <a:ea typeface="Helvetica Neue"/>
              <a:cs typeface="Helvetica Neue"/>
              <a:sym typeface="Helvetica Neue"/>
            </a:endParaRPr>
          </a:p>
          <a:p>
            <a:pPr indent="0" lvl="0" marL="0" rtl="0" algn="l">
              <a:lnSpc>
                <a:spcPct val="146250"/>
              </a:lnSpc>
              <a:spcBef>
                <a:spcPts val="0"/>
              </a:spcBef>
              <a:spcAft>
                <a:spcPts val="0"/>
              </a:spcAft>
              <a:buClr>
                <a:schemeClr val="dk1"/>
              </a:buClr>
              <a:buSzPts val="1100"/>
              <a:buFont typeface="Arial"/>
              <a:buNone/>
            </a:pPr>
            <a:r>
              <a:t/>
            </a:r>
            <a:endParaRPr>
              <a:solidFill>
                <a:srgbClr val="222222"/>
              </a:solidFill>
              <a:latin typeface="Helvetica Neue"/>
              <a:ea typeface="Helvetica Neue"/>
              <a:cs typeface="Helvetica Neue"/>
              <a:sym typeface="Helvetica Neue"/>
            </a:endParaRPr>
          </a:p>
          <a:p>
            <a:pPr indent="0" lvl="0" marL="0" rtl="0" algn="l">
              <a:lnSpc>
                <a:spcPct val="146250"/>
              </a:lnSpc>
              <a:spcBef>
                <a:spcPts val="0"/>
              </a:spcBef>
              <a:spcAft>
                <a:spcPts val="0"/>
              </a:spcAft>
              <a:buClr>
                <a:schemeClr val="dk1"/>
              </a:buClr>
              <a:buSzPts val="1100"/>
              <a:buFont typeface="Arial"/>
              <a:buNone/>
            </a:pPr>
            <a:r>
              <a:rPr b="1" lang="en">
                <a:solidFill>
                  <a:srgbClr val="222222"/>
                </a:solidFill>
                <a:latin typeface="Helvetica Neue"/>
                <a:ea typeface="Helvetica Neue"/>
                <a:cs typeface="Helvetica Neue"/>
                <a:sym typeface="Helvetica Neue"/>
              </a:rPr>
              <a:t>Goal 3: </a:t>
            </a:r>
            <a:r>
              <a:rPr lang="en">
                <a:solidFill>
                  <a:srgbClr val="222222"/>
                </a:solidFill>
                <a:latin typeface="Helvetica Neue"/>
                <a:ea typeface="Helvetica Neue"/>
                <a:cs typeface="Helvetica Neue"/>
                <a:sym typeface="Helvetica Neue"/>
              </a:rPr>
              <a:t>Participants will explore the role that nonprofit logistics providers play in rapid-onset emergencies in order to empower logistics preparedness and cultivate collaborative responses rooted in partnership. </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nvSpPr>
        <p:spPr>
          <a:xfrm>
            <a:off x="330213" y="277725"/>
            <a:ext cx="58059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4303E"/>
                </a:solidFill>
                <a:latin typeface="Helvetica Neue"/>
                <a:ea typeface="Helvetica Neue"/>
                <a:cs typeface="Helvetica Neue"/>
                <a:sym typeface="Helvetica Neue"/>
              </a:rPr>
              <a:t>About American Logistics Aid Network</a:t>
            </a:r>
            <a:endParaRPr b="1" sz="1800">
              <a:latin typeface="Helvetica Neue"/>
              <a:ea typeface="Helvetica Neue"/>
              <a:cs typeface="Helvetica Neue"/>
              <a:sym typeface="Helvetica Neue"/>
            </a:endParaRPr>
          </a:p>
        </p:txBody>
      </p:sp>
      <p:sp>
        <p:nvSpPr>
          <p:cNvPr id="149" name="Google Shape;149;p28"/>
          <p:cNvSpPr txBox="1"/>
          <p:nvPr/>
        </p:nvSpPr>
        <p:spPr>
          <a:xfrm>
            <a:off x="330213" y="731550"/>
            <a:ext cx="4272900" cy="2555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chemeClr val="dk1"/>
                </a:solidFill>
                <a:latin typeface="Helvetica Neue"/>
                <a:ea typeface="Helvetica Neue"/>
                <a:cs typeface="Helvetica Neue"/>
                <a:sym typeface="Helvetica Neue"/>
              </a:rPr>
              <a:t>ALAN delivers supply chain information, services, and expertise to ensure those affected by crisis have the nourishment, hydration, and medical care they need when they need it.</a:t>
            </a:r>
            <a:endParaRPr>
              <a:solidFill>
                <a:schemeClr val="dk1"/>
              </a:solidFill>
              <a:latin typeface="Helvetica Neue"/>
              <a:ea typeface="Helvetica Neue"/>
              <a:cs typeface="Helvetica Neue"/>
              <a:sym typeface="Helvetica Neue"/>
            </a:endParaRPr>
          </a:p>
          <a:p>
            <a:pPr indent="0" lvl="0" marL="0" rtl="0" algn="just">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just">
              <a:spcBef>
                <a:spcPts val="0"/>
              </a:spcBef>
              <a:spcAft>
                <a:spcPts val="0"/>
              </a:spcAft>
              <a:buNone/>
            </a:pPr>
            <a:r>
              <a:rPr lang="en">
                <a:solidFill>
                  <a:schemeClr val="dk1"/>
                </a:solidFill>
                <a:latin typeface="Helvetica Neue"/>
                <a:ea typeface="Helvetica Neue"/>
                <a:cs typeface="Helvetica Neue"/>
                <a:sym typeface="Helvetica Neue"/>
              </a:rPr>
              <a:t>We engage industry to support crisis response by convening unifying conversations, educating those that require logistics / disaster knowledge, informing all organizations with situational awareness during a crisis event, and coordinating the movement of materials as events unfold.</a:t>
            </a:r>
            <a:endParaRPr>
              <a:solidFill>
                <a:schemeClr val="dk1"/>
              </a:solidFill>
              <a:latin typeface="Helvetica Neue"/>
              <a:ea typeface="Helvetica Neue"/>
              <a:cs typeface="Helvetica Neue"/>
              <a:sym typeface="Helvetica Neue"/>
            </a:endParaRPr>
          </a:p>
        </p:txBody>
      </p:sp>
      <p:pic>
        <p:nvPicPr>
          <p:cNvPr id="150" name="Google Shape;150;p28"/>
          <p:cNvPicPr preferRelativeResize="0"/>
          <p:nvPr/>
        </p:nvPicPr>
        <p:blipFill rotWithShape="1">
          <a:blip r:embed="rId3">
            <a:alphaModFix/>
          </a:blip>
          <a:srcRect b="0" l="17099" r="18275" t="0"/>
          <a:stretch/>
        </p:blipFill>
        <p:spPr>
          <a:xfrm>
            <a:off x="5381750" y="138750"/>
            <a:ext cx="3212349" cy="3866874"/>
          </a:xfrm>
          <a:prstGeom prst="rect">
            <a:avLst/>
          </a:prstGeom>
          <a:noFill/>
          <a:ln>
            <a:noFill/>
          </a:ln>
        </p:spPr>
      </p:pic>
      <p:pic>
        <p:nvPicPr>
          <p:cNvPr id="151" name="Google Shape;151;p28"/>
          <p:cNvPicPr preferRelativeResize="0"/>
          <p:nvPr/>
        </p:nvPicPr>
        <p:blipFill rotWithShape="1">
          <a:blip r:embed="rId4">
            <a:alphaModFix/>
          </a:blip>
          <a:srcRect b="0" l="22179" r="26047" t="0"/>
          <a:stretch/>
        </p:blipFill>
        <p:spPr>
          <a:xfrm>
            <a:off x="545825" y="3370825"/>
            <a:ext cx="3385825" cy="1634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9"/>
          <p:cNvPicPr preferRelativeResize="0"/>
          <p:nvPr/>
        </p:nvPicPr>
        <p:blipFill rotWithShape="1">
          <a:blip r:embed="rId3">
            <a:alphaModFix/>
          </a:blip>
          <a:srcRect b="0" l="44118" r="0" t="0"/>
          <a:stretch/>
        </p:blipFill>
        <p:spPr>
          <a:xfrm>
            <a:off x="5337000" y="419200"/>
            <a:ext cx="3028198" cy="3611749"/>
          </a:xfrm>
          <a:prstGeom prst="rect">
            <a:avLst/>
          </a:prstGeom>
          <a:noFill/>
          <a:ln>
            <a:noFill/>
          </a:ln>
        </p:spPr>
      </p:pic>
      <p:sp>
        <p:nvSpPr>
          <p:cNvPr id="157" name="Google Shape;157;p29"/>
          <p:cNvSpPr txBox="1"/>
          <p:nvPr/>
        </p:nvSpPr>
        <p:spPr>
          <a:xfrm>
            <a:off x="394975" y="277725"/>
            <a:ext cx="16125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4303E"/>
                </a:solidFill>
                <a:latin typeface="Helvetica Neue"/>
                <a:ea typeface="Helvetica Neue"/>
                <a:cs typeface="Helvetica Neue"/>
                <a:sym typeface="Helvetica Neue"/>
              </a:rPr>
              <a:t>About Airlink</a:t>
            </a:r>
            <a:endParaRPr b="1" sz="1800">
              <a:latin typeface="Helvetica Neue"/>
              <a:ea typeface="Helvetica Neue"/>
              <a:cs typeface="Helvetica Neue"/>
              <a:sym typeface="Helvetica Neue"/>
            </a:endParaRPr>
          </a:p>
        </p:txBody>
      </p:sp>
      <p:sp>
        <p:nvSpPr>
          <p:cNvPr id="158" name="Google Shape;158;p29"/>
          <p:cNvSpPr txBox="1"/>
          <p:nvPr/>
        </p:nvSpPr>
        <p:spPr>
          <a:xfrm>
            <a:off x="394975" y="731550"/>
            <a:ext cx="4272900" cy="2124000"/>
          </a:xfrm>
          <a:prstGeom prst="rect">
            <a:avLst/>
          </a:prstGeom>
          <a:noFill/>
          <a:ln>
            <a:noFill/>
          </a:ln>
        </p:spPr>
        <p:txBody>
          <a:bodyPr anchorCtr="0" anchor="t" bIns="91425" lIns="91425" spcFirstLastPara="1" rIns="91425" wrap="square" tIns="91425">
            <a:spAutoFit/>
          </a:bodyPr>
          <a:lstStyle/>
          <a:p>
            <a:pPr indent="0" lvl="0" marL="0" rtl="0" algn="just">
              <a:lnSpc>
                <a:spcPct val="90000"/>
              </a:lnSpc>
              <a:spcBef>
                <a:spcPts val="150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Airlink is a nonprofit organization working with aviation and logistics partners to transport relief workers and emergency supplies for NGOs responding to natural disasters and other humanitarian crises around the globe.</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a:solidFill>
                  <a:schemeClr val="dk1"/>
                </a:solidFill>
                <a:latin typeface="Helvetica Neue"/>
                <a:ea typeface="Helvetica Neue"/>
                <a:cs typeface="Helvetica Neue"/>
                <a:sym typeface="Helvetica Neue"/>
              </a:rPr>
              <a:t>Our goal is to harness the power of the aviation industry to help NGOs redirect logistics funding to programming that helps communities in crisis.</a:t>
            </a:r>
            <a:endParaRPr>
              <a:solidFill>
                <a:schemeClr val="dk1"/>
              </a:solidFill>
              <a:latin typeface="Helvetica Neue"/>
              <a:ea typeface="Helvetica Neue"/>
              <a:cs typeface="Helvetica Neue"/>
              <a:sym typeface="Helvetica Neue"/>
            </a:endParaRPr>
          </a:p>
        </p:txBody>
      </p:sp>
      <p:grpSp>
        <p:nvGrpSpPr>
          <p:cNvPr id="159" name="Google Shape;159;p29"/>
          <p:cNvGrpSpPr/>
          <p:nvPr/>
        </p:nvGrpSpPr>
        <p:grpSpPr>
          <a:xfrm>
            <a:off x="3339101" y="3071250"/>
            <a:ext cx="1328700" cy="1328700"/>
            <a:chOff x="3200276" y="3071250"/>
            <a:chExt cx="1328700" cy="1328700"/>
          </a:xfrm>
        </p:grpSpPr>
        <p:sp>
          <p:nvSpPr>
            <p:cNvPr id="160" name="Google Shape;160;p29"/>
            <p:cNvSpPr/>
            <p:nvPr/>
          </p:nvSpPr>
          <p:spPr>
            <a:xfrm>
              <a:off x="3200276" y="3071250"/>
              <a:ext cx="1328700" cy="1328700"/>
            </a:xfrm>
            <a:prstGeom prst="ellipse">
              <a:avLst/>
            </a:prstGeom>
            <a:solidFill>
              <a:srgbClr val="768F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9"/>
            <p:cNvSpPr txBox="1"/>
            <p:nvPr/>
          </p:nvSpPr>
          <p:spPr>
            <a:xfrm>
              <a:off x="3243026" y="3568338"/>
              <a:ext cx="1243200" cy="68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chemeClr val="lt1"/>
                  </a:solidFill>
                  <a:latin typeface="Helvetica Neue"/>
                  <a:ea typeface="Helvetica Neue"/>
                  <a:cs typeface="Helvetica Neue"/>
                  <a:sym typeface="Helvetica Neue"/>
                </a:rPr>
                <a:t>+$12M</a:t>
              </a:r>
              <a:endParaRPr b="1" sz="1800">
                <a:solidFill>
                  <a:schemeClr val="lt1"/>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 sz="1200">
                  <a:solidFill>
                    <a:schemeClr val="lt1"/>
                  </a:solidFill>
                  <a:latin typeface="Helvetica Neue"/>
                  <a:ea typeface="Helvetica Neue"/>
                  <a:cs typeface="Helvetica Neue"/>
                  <a:sym typeface="Helvetica Neue"/>
                </a:rPr>
                <a:t>saved</a:t>
              </a:r>
              <a:endParaRPr sz="1200">
                <a:solidFill>
                  <a:schemeClr val="lt1"/>
                </a:solidFill>
                <a:latin typeface="Helvetica Neue"/>
                <a:ea typeface="Helvetica Neue"/>
                <a:cs typeface="Helvetica Neue"/>
                <a:sym typeface="Helvetica Neue"/>
              </a:endParaRPr>
            </a:p>
          </p:txBody>
        </p:sp>
        <p:pic>
          <p:nvPicPr>
            <p:cNvPr id="162" name="Google Shape;162;p29"/>
            <p:cNvPicPr preferRelativeResize="0"/>
            <p:nvPr/>
          </p:nvPicPr>
          <p:blipFill>
            <a:blip r:embed="rId4">
              <a:alphaModFix/>
            </a:blip>
            <a:stretch>
              <a:fillRect/>
            </a:stretch>
          </p:blipFill>
          <p:spPr>
            <a:xfrm>
              <a:off x="3590276" y="3130200"/>
              <a:ext cx="548700" cy="548700"/>
            </a:xfrm>
            <a:prstGeom prst="rect">
              <a:avLst/>
            </a:prstGeom>
            <a:noFill/>
            <a:ln>
              <a:noFill/>
            </a:ln>
          </p:spPr>
        </p:pic>
      </p:grpSp>
      <p:grpSp>
        <p:nvGrpSpPr>
          <p:cNvPr id="163" name="Google Shape;163;p29"/>
          <p:cNvGrpSpPr/>
          <p:nvPr/>
        </p:nvGrpSpPr>
        <p:grpSpPr>
          <a:xfrm>
            <a:off x="1867038" y="3071250"/>
            <a:ext cx="1328700" cy="1328700"/>
            <a:chOff x="1846676" y="3071250"/>
            <a:chExt cx="1328700" cy="1328700"/>
          </a:xfrm>
        </p:grpSpPr>
        <p:sp>
          <p:nvSpPr>
            <p:cNvPr id="164" name="Google Shape;164;p29"/>
            <p:cNvSpPr/>
            <p:nvPr/>
          </p:nvSpPr>
          <p:spPr>
            <a:xfrm>
              <a:off x="1846676" y="3071250"/>
              <a:ext cx="1328700" cy="1328700"/>
            </a:xfrm>
            <a:prstGeom prst="ellipse">
              <a:avLst/>
            </a:prstGeom>
            <a:solidFill>
              <a:srgbClr val="768F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9"/>
            <p:cNvSpPr txBox="1"/>
            <p:nvPr/>
          </p:nvSpPr>
          <p:spPr>
            <a:xfrm>
              <a:off x="1889426" y="3610713"/>
              <a:ext cx="1243200" cy="68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chemeClr val="lt1"/>
                  </a:solidFill>
                  <a:latin typeface="Helvetica Neue"/>
                  <a:ea typeface="Helvetica Neue"/>
                  <a:cs typeface="Helvetica Neue"/>
                  <a:sym typeface="Helvetica Neue"/>
                </a:rPr>
                <a:t>130</a:t>
              </a:r>
              <a:endParaRPr b="1" sz="1800">
                <a:solidFill>
                  <a:schemeClr val="lt1"/>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 sz="1200">
                  <a:solidFill>
                    <a:schemeClr val="lt1"/>
                  </a:solidFill>
                  <a:latin typeface="Helvetica Neue"/>
                  <a:ea typeface="Helvetica Neue"/>
                  <a:cs typeface="Helvetica Neue"/>
                  <a:sym typeface="Helvetica Neue"/>
                </a:rPr>
                <a:t>NGOs</a:t>
              </a:r>
              <a:endParaRPr sz="1200">
                <a:solidFill>
                  <a:schemeClr val="lt1"/>
                </a:solidFill>
                <a:latin typeface="Helvetica Neue"/>
                <a:ea typeface="Helvetica Neue"/>
                <a:cs typeface="Helvetica Neue"/>
                <a:sym typeface="Helvetica Neue"/>
              </a:endParaRPr>
            </a:p>
          </p:txBody>
        </p:sp>
        <p:pic>
          <p:nvPicPr>
            <p:cNvPr id="166" name="Google Shape;166;p29"/>
            <p:cNvPicPr preferRelativeResize="0"/>
            <p:nvPr/>
          </p:nvPicPr>
          <p:blipFill>
            <a:blip r:embed="rId5">
              <a:alphaModFix/>
            </a:blip>
            <a:stretch>
              <a:fillRect/>
            </a:stretch>
          </p:blipFill>
          <p:spPr>
            <a:xfrm>
              <a:off x="2236676" y="3172575"/>
              <a:ext cx="548700" cy="548700"/>
            </a:xfrm>
            <a:prstGeom prst="rect">
              <a:avLst/>
            </a:prstGeom>
            <a:noFill/>
            <a:ln>
              <a:noFill/>
            </a:ln>
          </p:spPr>
        </p:pic>
      </p:grpSp>
      <p:grpSp>
        <p:nvGrpSpPr>
          <p:cNvPr id="167" name="Google Shape;167;p29"/>
          <p:cNvGrpSpPr/>
          <p:nvPr/>
        </p:nvGrpSpPr>
        <p:grpSpPr>
          <a:xfrm>
            <a:off x="394976" y="3071250"/>
            <a:ext cx="1328700" cy="1328700"/>
            <a:chOff x="468176" y="3071250"/>
            <a:chExt cx="1328700" cy="1328700"/>
          </a:xfrm>
        </p:grpSpPr>
        <p:sp>
          <p:nvSpPr>
            <p:cNvPr id="168" name="Google Shape;168;p29"/>
            <p:cNvSpPr/>
            <p:nvPr/>
          </p:nvSpPr>
          <p:spPr>
            <a:xfrm>
              <a:off x="468176" y="3071250"/>
              <a:ext cx="1328700" cy="1328700"/>
            </a:xfrm>
            <a:prstGeom prst="ellipse">
              <a:avLst/>
            </a:prstGeom>
            <a:solidFill>
              <a:srgbClr val="768F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9"/>
            <p:cNvSpPr txBox="1"/>
            <p:nvPr/>
          </p:nvSpPr>
          <p:spPr>
            <a:xfrm>
              <a:off x="510926" y="3568338"/>
              <a:ext cx="1243200" cy="68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chemeClr val="lt1"/>
                  </a:solidFill>
                  <a:latin typeface="Helvetica Neue"/>
                  <a:ea typeface="Helvetica Neue"/>
                  <a:cs typeface="Helvetica Neue"/>
                  <a:sym typeface="Helvetica Neue"/>
                </a:rPr>
                <a:t>50</a:t>
              </a:r>
              <a:endParaRPr b="1" sz="1800">
                <a:solidFill>
                  <a:schemeClr val="lt1"/>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 sz="1200">
                  <a:solidFill>
                    <a:schemeClr val="lt1"/>
                  </a:solidFill>
                  <a:latin typeface="Helvetica Neue"/>
                  <a:ea typeface="Helvetica Neue"/>
                  <a:cs typeface="Helvetica Neue"/>
                  <a:sym typeface="Helvetica Neue"/>
                </a:rPr>
                <a:t>airlines</a:t>
              </a:r>
              <a:endParaRPr sz="1200">
                <a:solidFill>
                  <a:schemeClr val="lt1"/>
                </a:solidFill>
                <a:latin typeface="Helvetica Neue"/>
                <a:ea typeface="Helvetica Neue"/>
                <a:cs typeface="Helvetica Neue"/>
                <a:sym typeface="Helvetica Neue"/>
              </a:endParaRPr>
            </a:p>
          </p:txBody>
        </p:sp>
        <p:pic>
          <p:nvPicPr>
            <p:cNvPr id="170" name="Google Shape;170;p29"/>
            <p:cNvPicPr preferRelativeResize="0"/>
            <p:nvPr/>
          </p:nvPicPr>
          <p:blipFill>
            <a:blip r:embed="rId6">
              <a:alphaModFix/>
            </a:blip>
            <a:stretch>
              <a:fillRect/>
            </a:stretch>
          </p:blipFill>
          <p:spPr>
            <a:xfrm>
              <a:off x="858176" y="3130200"/>
              <a:ext cx="548700" cy="5487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nvSpPr>
        <p:spPr>
          <a:xfrm>
            <a:off x="311700" y="277725"/>
            <a:ext cx="63075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4303E"/>
                </a:solidFill>
                <a:latin typeface="Helvetica Neue"/>
                <a:ea typeface="Helvetica Neue"/>
                <a:cs typeface="Helvetica Neue"/>
                <a:sym typeface="Helvetica Neue"/>
              </a:rPr>
              <a:t>Hurricane Season 2020</a:t>
            </a:r>
            <a:endParaRPr b="1" sz="1800">
              <a:solidFill>
                <a:srgbClr val="24303E"/>
              </a:solidFill>
              <a:latin typeface="Helvetica Neue"/>
              <a:ea typeface="Helvetica Neue"/>
              <a:cs typeface="Helvetica Neue"/>
              <a:sym typeface="Helvetica Neue"/>
            </a:endParaRPr>
          </a:p>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pic>
        <p:nvPicPr>
          <p:cNvPr id="176" name="Google Shape;176;p30"/>
          <p:cNvPicPr preferRelativeResize="0"/>
          <p:nvPr/>
        </p:nvPicPr>
        <p:blipFill>
          <a:blip r:embed="rId3">
            <a:alphaModFix/>
          </a:blip>
          <a:stretch>
            <a:fillRect/>
          </a:stretch>
        </p:blipFill>
        <p:spPr>
          <a:xfrm>
            <a:off x="4943375" y="457201"/>
            <a:ext cx="4003222" cy="3093399"/>
          </a:xfrm>
          <a:prstGeom prst="rect">
            <a:avLst/>
          </a:prstGeom>
          <a:noFill/>
          <a:ln>
            <a:noFill/>
          </a:ln>
        </p:spPr>
      </p:pic>
      <p:sp>
        <p:nvSpPr>
          <p:cNvPr id="177" name="Google Shape;177;p30"/>
          <p:cNvSpPr txBox="1"/>
          <p:nvPr/>
        </p:nvSpPr>
        <p:spPr>
          <a:xfrm>
            <a:off x="6955600" y="3505475"/>
            <a:ext cx="187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https://www.nhc.noaa.gov/data/tcr/</a:t>
            </a:r>
            <a:endParaRPr sz="800"/>
          </a:p>
        </p:txBody>
      </p:sp>
      <p:sp>
        <p:nvSpPr>
          <p:cNvPr id="178" name="Google Shape;178;p30"/>
          <p:cNvSpPr txBox="1"/>
          <p:nvPr>
            <p:ph idx="4294967295" type="body"/>
          </p:nvPr>
        </p:nvSpPr>
        <p:spPr>
          <a:xfrm>
            <a:off x="311700" y="780525"/>
            <a:ext cx="4326900" cy="37884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Font typeface="Helvetica Neue"/>
              <a:buChar char="•"/>
            </a:pPr>
            <a:r>
              <a:rPr lang="en" sz="1400">
                <a:latin typeface="Helvetica Neue"/>
                <a:ea typeface="Helvetica Neue"/>
                <a:cs typeface="Helvetica Neue"/>
                <a:sym typeface="Helvetica Neue"/>
              </a:rPr>
              <a:t>Record number of named storms &amp; major hurricanes</a:t>
            </a:r>
            <a:endParaRPr sz="1400">
              <a:latin typeface="Helvetica Neue"/>
              <a:ea typeface="Helvetica Neue"/>
              <a:cs typeface="Helvetica Neue"/>
              <a:sym typeface="Helvetica Neue"/>
            </a:endParaRPr>
          </a:p>
          <a:p>
            <a:pPr indent="0" lvl="0" marL="457200" rtl="0" algn="l">
              <a:spcBef>
                <a:spcPts val="800"/>
              </a:spcBef>
              <a:spcAft>
                <a:spcPts val="0"/>
              </a:spcAft>
              <a:buNone/>
            </a:pPr>
            <a:r>
              <a:t/>
            </a:r>
            <a:endParaRPr sz="1400">
              <a:latin typeface="Helvetica Neue"/>
              <a:ea typeface="Helvetica Neue"/>
              <a:cs typeface="Helvetica Neue"/>
              <a:sym typeface="Helvetica Neue"/>
            </a:endParaRPr>
          </a:p>
          <a:p>
            <a:pPr indent="-317500" lvl="0" marL="457200" rtl="0" algn="l">
              <a:spcBef>
                <a:spcPts val="800"/>
              </a:spcBef>
              <a:spcAft>
                <a:spcPts val="0"/>
              </a:spcAft>
              <a:buSzPts val="1400"/>
              <a:buFont typeface="Helvetica Neue"/>
              <a:buChar char="•"/>
            </a:pPr>
            <a:r>
              <a:rPr lang="en" sz="1400">
                <a:latin typeface="Helvetica Neue"/>
                <a:ea typeface="Helvetica Neue"/>
                <a:cs typeface="Helvetica Neue"/>
                <a:sym typeface="Helvetica Neue"/>
              </a:rPr>
              <a:t>$47 billion in damage in 2020</a:t>
            </a:r>
            <a:endParaRPr sz="1400">
              <a:latin typeface="Helvetica Neue"/>
              <a:ea typeface="Helvetica Neue"/>
              <a:cs typeface="Helvetica Neue"/>
              <a:sym typeface="Helvetica Neue"/>
            </a:endParaRPr>
          </a:p>
          <a:p>
            <a:pPr indent="0" lvl="0" marL="457200" rtl="0" algn="l">
              <a:spcBef>
                <a:spcPts val="800"/>
              </a:spcBef>
              <a:spcAft>
                <a:spcPts val="0"/>
              </a:spcAft>
              <a:buNone/>
            </a:pPr>
            <a:r>
              <a:t/>
            </a:r>
            <a:endParaRPr sz="1400">
              <a:latin typeface="Helvetica Neue"/>
              <a:ea typeface="Helvetica Neue"/>
              <a:cs typeface="Helvetica Neue"/>
              <a:sym typeface="Helvetica Neue"/>
            </a:endParaRPr>
          </a:p>
          <a:p>
            <a:pPr indent="-317500" lvl="0" marL="457200" rtl="0" algn="l">
              <a:spcBef>
                <a:spcPts val="800"/>
              </a:spcBef>
              <a:spcAft>
                <a:spcPts val="0"/>
              </a:spcAft>
              <a:buSzPts val="1400"/>
              <a:buFont typeface="Helvetica Neue"/>
              <a:buChar char="•"/>
            </a:pPr>
            <a:r>
              <a:rPr lang="en" sz="1400">
                <a:latin typeface="Helvetica Neue"/>
                <a:ea typeface="Helvetica Neue"/>
                <a:cs typeface="Helvetica Neue"/>
                <a:sym typeface="Helvetica Neue"/>
              </a:rPr>
              <a:t>Hundreds of thousands of people affected</a:t>
            </a:r>
            <a:endParaRPr sz="1400">
              <a:latin typeface="Helvetica Neue"/>
              <a:ea typeface="Helvetica Neue"/>
              <a:cs typeface="Helvetica Neue"/>
              <a:sym typeface="Helvetica Neue"/>
            </a:endParaRPr>
          </a:p>
          <a:p>
            <a:pPr indent="0" lvl="0" marL="457200" rtl="0" algn="l">
              <a:spcBef>
                <a:spcPts val="800"/>
              </a:spcBef>
              <a:spcAft>
                <a:spcPts val="0"/>
              </a:spcAft>
              <a:buNone/>
            </a:pPr>
            <a:r>
              <a:t/>
            </a:r>
            <a:endParaRPr sz="1400">
              <a:latin typeface="Helvetica Neue"/>
              <a:ea typeface="Helvetica Neue"/>
              <a:cs typeface="Helvetica Neue"/>
              <a:sym typeface="Helvetica Neue"/>
            </a:endParaRPr>
          </a:p>
          <a:p>
            <a:pPr indent="-317500" lvl="0" marL="457200" rtl="0" algn="l">
              <a:spcBef>
                <a:spcPts val="800"/>
              </a:spcBef>
              <a:spcAft>
                <a:spcPts val="0"/>
              </a:spcAft>
              <a:buSzPts val="1400"/>
              <a:buFont typeface="Helvetica Neue"/>
              <a:buChar char="•"/>
            </a:pPr>
            <a:r>
              <a:rPr lang="en" sz="1400">
                <a:latin typeface="Helvetica Neue"/>
                <a:ea typeface="Helvetica Neue"/>
                <a:cs typeface="Helvetica Neue"/>
                <a:sym typeface="Helvetica Neue"/>
              </a:rPr>
              <a:t>Recovery has been complicated by COVID-19</a:t>
            </a:r>
            <a:endParaRPr sz="1400">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nvSpPr>
        <p:spPr>
          <a:xfrm>
            <a:off x="311700" y="277725"/>
            <a:ext cx="63075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4303E"/>
                </a:solidFill>
                <a:latin typeface="Helvetica Neue"/>
                <a:ea typeface="Helvetica Neue"/>
                <a:cs typeface="Helvetica Neue"/>
                <a:sym typeface="Helvetica Neue"/>
              </a:rPr>
              <a:t>Hurricane Season 2020 - Airlink’s Response</a:t>
            </a:r>
            <a:endParaRPr b="1" sz="1800">
              <a:solidFill>
                <a:srgbClr val="24303E"/>
              </a:solidFill>
              <a:latin typeface="Helvetica Neue"/>
              <a:ea typeface="Helvetica Neue"/>
              <a:cs typeface="Helvetica Neue"/>
              <a:sym typeface="Helvetica Neue"/>
            </a:endParaRPr>
          </a:p>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184" name="Google Shape;184;p31"/>
          <p:cNvSpPr txBox="1"/>
          <p:nvPr/>
        </p:nvSpPr>
        <p:spPr>
          <a:xfrm>
            <a:off x="576550" y="1001400"/>
            <a:ext cx="38655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12 NGOs</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$280,000 in transportation relief</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+400 responders deployed</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870,000 hot meals distributed</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650 families provided with clean water</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4,000 people provided with healthcare</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1,600 families provided with shelter</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p:txBody>
      </p:sp>
      <p:pic>
        <p:nvPicPr>
          <p:cNvPr id="185" name="Google Shape;185;p31"/>
          <p:cNvPicPr preferRelativeResize="0"/>
          <p:nvPr/>
        </p:nvPicPr>
        <p:blipFill>
          <a:blip r:embed="rId3">
            <a:alphaModFix/>
          </a:blip>
          <a:stretch>
            <a:fillRect/>
          </a:stretch>
        </p:blipFill>
        <p:spPr>
          <a:xfrm>
            <a:off x="4747600" y="144825"/>
            <a:ext cx="4058176" cy="4058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nvSpPr>
        <p:spPr>
          <a:xfrm>
            <a:off x="311700" y="277725"/>
            <a:ext cx="63075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4303E"/>
                </a:solidFill>
                <a:latin typeface="Helvetica Neue"/>
                <a:ea typeface="Helvetica Neue"/>
                <a:cs typeface="Helvetica Neue"/>
                <a:sym typeface="Helvetica Neue"/>
              </a:rPr>
              <a:t>Hurricane Season 2020 - ALAN’s Response</a:t>
            </a:r>
            <a:endParaRPr b="1" sz="1800">
              <a:solidFill>
                <a:srgbClr val="24303E"/>
              </a:solidFill>
              <a:latin typeface="Helvetica Neue"/>
              <a:ea typeface="Helvetica Neue"/>
              <a:cs typeface="Helvetica Neue"/>
              <a:sym typeface="Helvetica Neue"/>
            </a:endParaRPr>
          </a:p>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191" name="Google Shape;191;p32"/>
          <p:cNvSpPr txBox="1"/>
          <p:nvPr/>
        </p:nvSpPr>
        <p:spPr>
          <a:xfrm>
            <a:off x="576550" y="1001400"/>
            <a:ext cx="3575400" cy="3417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6 NGOs</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2 warehouses</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5 pallet jacks</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15 truckloads of food, water, hygiene, pallets, boxes</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12,000+ miles </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600+ Intelligence Center users</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
                <a:latin typeface="Helvetica Neue"/>
                <a:ea typeface="Helvetica Neue"/>
                <a:cs typeface="Helvetica Neue"/>
                <a:sym typeface="Helvetica Neue"/>
              </a:rPr>
              <a:t>Alongside ongoing COVID operations</a:t>
            </a:r>
            <a:endParaRPr>
              <a:latin typeface="Helvetica Neue"/>
              <a:ea typeface="Helvetica Neue"/>
              <a:cs typeface="Helvetica Neue"/>
              <a:sym typeface="Helvetica Neue"/>
            </a:endParaRPr>
          </a:p>
        </p:txBody>
      </p:sp>
      <p:pic>
        <p:nvPicPr>
          <p:cNvPr id="192" name="Google Shape;192;p32"/>
          <p:cNvPicPr preferRelativeResize="0"/>
          <p:nvPr/>
        </p:nvPicPr>
        <p:blipFill>
          <a:blip r:embed="rId3">
            <a:alphaModFix/>
          </a:blip>
          <a:stretch>
            <a:fillRect/>
          </a:stretch>
        </p:blipFill>
        <p:spPr>
          <a:xfrm>
            <a:off x="4463000" y="833375"/>
            <a:ext cx="4030475" cy="3020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idx="4294967295" type="body"/>
          </p:nvPr>
        </p:nvSpPr>
        <p:spPr>
          <a:xfrm>
            <a:off x="384275" y="1152475"/>
            <a:ext cx="4001400" cy="3416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latin typeface="Helvetica Neue"/>
                <a:ea typeface="Helvetica Neue"/>
                <a:cs typeface="Helvetica Neue"/>
                <a:sym typeface="Helvetica Neue"/>
              </a:rPr>
              <a:t>       Business Community</a:t>
            </a:r>
            <a:endParaRPr>
              <a:latin typeface="Helvetica Neue"/>
              <a:ea typeface="Helvetica Neue"/>
              <a:cs typeface="Helvetica Neue"/>
              <a:sym typeface="Helvetica Neue"/>
            </a:endParaRPr>
          </a:p>
          <a:p>
            <a:pPr indent="-304800" lvl="0" marL="457200" rtl="0" algn="l">
              <a:spcBef>
                <a:spcPts val="800"/>
              </a:spcBef>
              <a:spcAft>
                <a:spcPts val="0"/>
              </a:spcAft>
              <a:buSzPts val="1200"/>
              <a:buFont typeface="Helvetica Neue"/>
              <a:buChar char="•"/>
            </a:pPr>
            <a:r>
              <a:rPr lang="en" sz="1200">
                <a:latin typeface="Helvetica Neue"/>
                <a:ea typeface="Helvetica Neue"/>
                <a:cs typeface="Helvetica Neue"/>
                <a:sym typeface="Helvetica Neue"/>
              </a:rPr>
              <a:t>Employee health / safety / absenteeism / essential employee regulations </a:t>
            </a:r>
            <a:endParaRPr sz="1200">
              <a:latin typeface="Helvetica Neue"/>
              <a:ea typeface="Helvetica Neue"/>
              <a:cs typeface="Helvetica Neue"/>
              <a:sym typeface="Helvetica Neue"/>
            </a:endParaRPr>
          </a:p>
          <a:p>
            <a:pPr indent="0" lvl="0" marL="457200" rtl="0" algn="l">
              <a:spcBef>
                <a:spcPts val="800"/>
              </a:spcBef>
              <a:spcAft>
                <a:spcPts val="0"/>
              </a:spcAft>
              <a:buNone/>
            </a:pPr>
            <a:r>
              <a:t/>
            </a:r>
            <a:endParaRPr sz="1200">
              <a:latin typeface="Helvetica Neue"/>
              <a:ea typeface="Helvetica Neue"/>
              <a:cs typeface="Helvetica Neue"/>
              <a:sym typeface="Helvetica Neue"/>
            </a:endParaRPr>
          </a:p>
          <a:p>
            <a:pPr indent="-304800" lvl="0" marL="457200" rtl="0" algn="l">
              <a:spcBef>
                <a:spcPts val="800"/>
              </a:spcBef>
              <a:spcAft>
                <a:spcPts val="0"/>
              </a:spcAft>
              <a:buSzPts val="1200"/>
              <a:buFont typeface="Helvetica Neue"/>
              <a:buChar char="•"/>
            </a:pPr>
            <a:r>
              <a:rPr lang="en" sz="1200">
                <a:latin typeface="Helvetica Neue"/>
                <a:ea typeface="Helvetica Neue"/>
                <a:cs typeface="Helvetica Neue"/>
                <a:sym typeface="Helvetica Neue"/>
              </a:rPr>
              <a:t>Patchwork of regulatory requirements differing across state / municipal boundaries   </a:t>
            </a:r>
            <a:endParaRPr sz="1200">
              <a:latin typeface="Helvetica Neue"/>
              <a:ea typeface="Helvetica Neue"/>
              <a:cs typeface="Helvetica Neue"/>
              <a:sym typeface="Helvetica Neue"/>
            </a:endParaRPr>
          </a:p>
          <a:p>
            <a:pPr indent="0" lvl="0" marL="457200" rtl="0" algn="l">
              <a:spcBef>
                <a:spcPts val="800"/>
              </a:spcBef>
              <a:spcAft>
                <a:spcPts val="0"/>
              </a:spcAft>
              <a:buClr>
                <a:schemeClr val="dk1"/>
              </a:buClr>
              <a:buSzPts val="1100"/>
              <a:buFont typeface="Arial"/>
              <a:buNone/>
            </a:pPr>
            <a:r>
              <a:t/>
            </a:r>
            <a:endParaRPr sz="1200">
              <a:latin typeface="Helvetica Neue"/>
              <a:ea typeface="Helvetica Neue"/>
              <a:cs typeface="Helvetica Neue"/>
              <a:sym typeface="Helvetica Neue"/>
            </a:endParaRPr>
          </a:p>
          <a:p>
            <a:pPr indent="-304800" lvl="0" marL="457200" rtl="0" algn="l">
              <a:spcBef>
                <a:spcPts val="800"/>
              </a:spcBef>
              <a:spcAft>
                <a:spcPts val="0"/>
              </a:spcAft>
              <a:buSzPts val="1200"/>
              <a:buFont typeface="Helvetica Neue"/>
              <a:buChar char="•"/>
            </a:pPr>
            <a:r>
              <a:rPr lang="en" sz="1200">
                <a:latin typeface="Helvetica Neue"/>
                <a:ea typeface="Helvetica Neue"/>
                <a:cs typeface="Helvetica Neue"/>
                <a:sym typeface="Helvetica Neue"/>
              </a:rPr>
              <a:t>High/low demand swings</a:t>
            </a:r>
            <a:endParaRPr sz="1200">
              <a:latin typeface="Helvetica Neue"/>
              <a:ea typeface="Helvetica Neue"/>
              <a:cs typeface="Helvetica Neue"/>
              <a:sym typeface="Helvetica Neue"/>
            </a:endParaRPr>
          </a:p>
          <a:p>
            <a:pPr indent="0" lvl="0" marL="457200" rtl="0" algn="l">
              <a:spcBef>
                <a:spcPts val="800"/>
              </a:spcBef>
              <a:spcAft>
                <a:spcPts val="0"/>
              </a:spcAft>
              <a:buNone/>
            </a:pPr>
            <a:r>
              <a:t/>
            </a:r>
            <a:endParaRPr sz="1200">
              <a:latin typeface="Helvetica Neue"/>
              <a:ea typeface="Helvetica Neue"/>
              <a:cs typeface="Helvetica Neue"/>
              <a:sym typeface="Helvetica Neue"/>
            </a:endParaRPr>
          </a:p>
          <a:p>
            <a:pPr indent="-304800" lvl="0" marL="457200" rtl="0" algn="l">
              <a:spcBef>
                <a:spcPts val="800"/>
              </a:spcBef>
              <a:spcAft>
                <a:spcPts val="0"/>
              </a:spcAft>
              <a:buSzPts val="1200"/>
              <a:buFont typeface="Helvetica Neue"/>
              <a:buChar char="•"/>
            </a:pPr>
            <a:r>
              <a:rPr lang="en" sz="1200">
                <a:latin typeface="Helvetica Neue"/>
                <a:ea typeface="Helvetica Neue"/>
                <a:cs typeface="Helvetica Neue"/>
                <a:sym typeface="Helvetica Neue"/>
              </a:rPr>
              <a:t>Supply chain design adaptations</a:t>
            </a:r>
            <a:endParaRPr sz="1200">
              <a:latin typeface="Helvetica Neue"/>
              <a:ea typeface="Helvetica Neue"/>
              <a:cs typeface="Helvetica Neue"/>
              <a:sym typeface="Helvetica Neue"/>
            </a:endParaRPr>
          </a:p>
        </p:txBody>
      </p:sp>
      <p:sp>
        <p:nvSpPr>
          <p:cNvPr id="198" name="Google Shape;198;p33"/>
          <p:cNvSpPr txBox="1"/>
          <p:nvPr>
            <p:ph idx="4294967295" type="body"/>
          </p:nvPr>
        </p:nvSpPr>
        <p:spPr>
          <a:xfrm>
            <a:off x="4572000" y="1152475"/>
            <a:ext cx="4001400" cy="3416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latin typeface="Helvetica Neue"/>
                <a:ea typeface="Helvetica Neue"/>
                <a:cs typeface="Helvetica Neue"/>
                <a:sym typeface="Helvetica Neue"/>
              </a:rPr>
              <a:t>       Nonprofit Community</a:t>
            </a:r>
            <a:endParaRPr>
              <a:latin typeface="Helvetica Neue"/>
              <a:ea typeface="Helvetica Neue"/>
              <a:cs typeface="Helvetica Neue"/>
              <a:sym typeface="Helvetica Neue"/>
            </a:endParaRPr>
          </a:p>
          <a:p>
            <a:pPr indent="-304800" lvl="0" marL="457200" rtl="0" algn="l">
              <a:spcBef>
                <a:spcPts val="800"/>
              </a:spcBef>
              <a:spcAft>
                <a:spcPts val="0"/>
              </a:spcAft>
              <a:buSzPts val="1200"/>
              <a:buFont typeface="Helvetica Neue"/>
              <a:buChar char="•"/>
            </a:pPr>
            <a:r>
              <a:rPr lang="en" sz="1200">
                <a:latin typeface="Helvetica Neue"/>
                <a:ea typeface="Helvetica Neue"/>
                <a:cs typeface="Helvetica Neue"/>
                <a:sym typeface="Helvetica Neue"/>
              </a:rPr>
              <a:t>Responder / volunteer safety</a:t>
            </a:r>
            <a:endParaRPr sz="1200">
              <a:latin typeface="Helvetica Neue"/>
              <a:ea typeface="Helvetica Neue"/>
              <a:cs typeface="Helvetica Neue"/>
              <a:sym typeface="Helvetica Neue"/>
            </a:endParaRPr>
          </a:p>
          <a:p>
            <a:pPr indent="0" lvl="0" marL="0" rtl="0" algn="l">
              <a:spcBef>
                <a:spcPts val="800"/>
              </a:spcBef>
              <a:spcAft>
                <a:spcPts val="0"/>
              </a:spcAft>
              <a:buNone/>
            </a:pPr>
            <a:r>
              <a:t/>
            </a:r>
            <a:endParaRPr sz="1200">
              <a:latin typeface="Helvetica Neue"/>
              <a:ea typeface="Helvetica Neue"/>
              <a:cs typeface="Helvetica Neue"/>
              <a:sym typeface="Helvetica Neue"/>
            </a:endParaRPr>
          </a:p>
          <a:p>
            <a:pPr indent="-304800" lvl="0" marL="457200" rtl="0" algn="l">
              <a:spcBef>
                <a:spcPts val="800"/>
              </a:spcBef>
              <a:spcAft>
                <a:spcPts val="0"/>
              </a:spcAft>
              <a:buSzPts val="1200"/>
              <a:buFont typeface="Helvetica Neue"/>
              <a:buChar char="•"/>
            </a:pPr>
            <a:r>
              <a:rPr lang="en" sz="1200">
                <a:latin typeface="Helvetica Neue"/>
                <a:ea typeface="Helvetica Neue"/>
                <a:cs typeface="Helvetica Neue"/>
                <a:sym typeface="Helvetica Neue"/>
              </a:rPr>
              <a:t>Shift to non-congregate sheltering for survivors </a:t>
            </a:r>
            <a:endParaRPr sz="1200">
              <a:latin typeface="Helvetica Neue"/>
              <a:ea typeface="Helvetica Neue"/>
              <a:cs typeface="Helvetica Neue"/>
              <a:sym typeface="Helvetica Neue"/>
            </a:endParaRPr>
          </a:p>
          <a:p>
            <a:pPr indent="0" lvl="0" marL="457200" rtl="0" algn="l">
              <a:spcBef>
                <a:spcPts val="800"/>
              </a:spcBef>
              <a:spcAft>
                <a:spcPts val="0"/>
              </a:spcAft>
              <a:buNone/>
            </a:pPr>
            <a:r>
              <a:t/>
            </a:r>
            <a:endParaRPr sz="1200">
              <a:latin typeface="Helvetica Neue"/>
              <a:ea typeface="Helvetica Neue"/>
              <a:cs typeface="Helvetica Neue"/>
              <a:sym typeface="Helvetica Neue"/>
            </a:endParaRPr>
          </a:p>
          <a:p>
            <a:pPr indent="-304800" lvl="0" marL="457200" rtl="0" algn="l">
              <a:spcBef>
                <a:spcPts val="800"/>
              </a:spcBef>
              <a:spcAft>
                <a:spcPts val="0"/>
              </a:spcAft>
              <a:buSzPts val="1200"/>
              <a:buFont typeface="Helvetica Neue"/>
              <a:buChar char="•"/>
            </a:pPr>
            <a:r>
              <a:rPr lang="en" sz="1200">
                <a:latin typeface="Helvetica Neue"/>
                <a:ea typeface="Helvetica Neue"/>
                <a:cs typeface="Helvetica Neue"/>
                <a:sym typeface="Helvetica Neue"/>
              </a:rPr>
              <a:t>Responding organizations must be self-sufficient</a:t>
            </a:r>
            <a:endParaRPr sz="1200">
              <a:latin typeface="Helvetica Neue"/>
              <a:ea typeface="Helvetica Neue"/>
              <a:cs typeface="Helvetica Neue"/>
              <a:sym typeface="Helvetica Neue"/>
            </a:endParaRPr>
          </a:p>
          <a:p>
            <a:pPr indent="0" lvl="0" marL="457200" rtl="0" algn="l">
              <a:spcBef>
                <a:spcPts val="800"/>
              </a:spcBef>
              <a:spcAft>
                <a:spcPts val="0"/>
              </a:spcAft>
              <a:buNone/>
            </a:pPr>
            <a:r>
              <a:t/>
            </a:r>
            <a:endParaRPr sz="1200">
              <a:latin typeface="Helvetica Neue"/>
              <a:ea typeface="Helvetica Neue"/>
              <a:cs typeface="Helvetica Neue"/>
              <a:sym typeface="Helvetica Neue"/>
            </a:endParaRPr>
          </a:p>
          <a:p>
            <a:pPr indent="-304800" lvl="0" marL="457200" rtl="0" algn="l">
              <a:spcBef>
                <a:spcPts val="800"/>
              </a:spcBef>
              <a:spcAft>
                <a:spcPts val="0"/>
              </a:spcAft>
              <a:buSzPts val="1200"/>
              <a:buFont typeface="Helvetica Neue"/>
              <a:buChar char="•"/>
            </a:pPr>
            <a:r>
              <a:rPr lang="en" sz="1200">
                <a:latin typeface="Helvetica Neue"/>
                <a:ea typeface="Helvetica Neue"/>
                <a:cs typeface="Helvetica Neue"/>
                <a:sym typeface="Helvetica Neue"/>
              </a:rPr>
              <a:t>Donor fatigue</a:t>
            </a:r>
            <a:endParaRPr sz="1200">
              <a:latin typeface="Helvetica Neue"/>
              <a:ea typeface="Helvetica Neue"/>
              <a:cs typeface="Helvetica Neue"/>
              <a:sym typeface="Helvetica Neue"/>
            </a:endParaRPr>
          </a:p>
          <a:p>
            <a:pPr indent="0" lvl="0" marL="457200" rtl="0" algn="l">
              <a:spcBef>
                <a:spcPts val="800"/>
              </a:spcBef>
              <a:spcAft>
                <a:spcPts val="0"/>
              </a:spcAft>
              <a:buNone/>
            </a:pPr>
            <a:r>
              <a:t/>
            </a:r>
            <a:endParaRPr sz="1200">
              <a:latin typeface="Helvetica Neue"/>
              <a:ea typeface="Helvetica Neue"/>
              <a:cs typeface="Helvetica Neue"/>
              <a:sym typeface="Helvetica Neue"/>
            </a:endParaRPr>
          </a:p>
          <a:p>
            <a:pPr indent="-304800" lvl="0" marL="457200" rtl="0" algn="l">
              <a:spcBef>
                <a:spcPts val="800"/>
              </a:spcBef>
              <a:spcAft>
                <a:spcPts val="0"/>
              </a:spcAft>
              <a:buSzPts val="1200"/>
              <a:buFont typeface="Helvetica Neue"/>
              <a:buChar char="•"/>
            </a:pPr>
            <a:r>
              <a:rPr lang="en" sz="1200">
                <a:latin typeface="Helvetica Neue"/>
                <a:ea typeface="Helvetica Neue"/>
                <a:cs typeface="Helvetica Neue"/>
                <a:sym typeface="Helvetica Neue"/>
              </a:rPr>
              <a:t>Shortages throughout the supply chain</a:t>
            </a:r>
            <a:endParaRPr sz="1200">
              <a:latin typeface="Helvetica Neue"/>
              <a:ea typeface="Helvetica Neue"/>
              <a:cs typeface="Helvetica Neue"/>
              <a:sym typeface="Helvetica Neue"/>
            </a:endParaRPr>
          </a:p>
          <a:p>
            <a:pPr indent="0" lvl="0" marL="0" rtl="0" algn="l">
              <a:spcBef>
                <a:spcPts val="800"/>
              </a:spcBef>
              <a:spcAft>
                <a:spcPts val="0"/>
              </a:spcAft>
              <a:buNone/>
            </a:pPr>
            <a:r>
              <a:t/>
            </a:r>
            <a:endParaRPr>
              <a:latin typeface="Helvetica Neue"/>
              <a:ea typeface="Helvetica Neue"/>
              <a:cs typeface="Helvetica Neue"/>
              <a:sym typeface="Helvetica Neue"/>
            </a:endParaRPr>
          </a:p>
        </p:txBody>
      </p:sp>
      <p:sp>
        <p:nvSpPr>
          <p:cNvPr id="199" name="Google Shape;199;p33"/>
          <p:cNvSpPr txBox="1"/>
          <p:nvPr/>
        </p:nvSpPr>
        <p:spPr>
          <a:xfrm>
            <a:off x="311700" y="277725"/>
            <a:ext cx="63075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4303E"/>
                </a:solidFill>
                <a:latin typeface="Helvetica Neue"/>
                <a:ea typeface="Helvetica Neue"/>
                <a:cs typeface="Helvetica Neue"/>
                <a:sym typeface="Helvetica Neue"/>
              </a:rPr>
              <a:t>Cross-sector challenges</a:t>
            </a:r>
            <a:endParaRPr b="1" sz="1800">
              <a:solidFill>
                <a:srgbClr val="24303E"/>
              </a:solidFill>
              <a:latin typeface="Helvetica Neue"/>
              <a:ea typeface="Helvetica Neue"/>
              <a:cs typeface="Helvetica Neue"/>
              <a:sym typeface="Helvetica Neue"/>
            </a:endParaRPr>
          </a:p>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pic>
        <p:nvPicPr>
          <p:cNvPr id="200" name="Google Shape;200;p33"/>
          <p:cNvPicPr preferRelativeResize="0"/>
          <p:nvPr/>
        </p:nvPicPr>
        <p:blipFill>
          <a:blip r:embed="rId3">
            <a:alphaModFix/>
          </a:blip>
          <a:stretch>
            <a:fillRect/>
          </a:stretch>
        </p:blipFill>
        <p:spPr>
          <a:xfrm>
            <a:off x="4572000" y="1134025"/>
            <a:ext cx="502800" cy="502800"/>
          </a:xfrm>
          <a:prstGeom prst="rect">
            <a:avLst/>
          </a:prstGeom>
          <a:noFill/>
          <a:ln>
            <a:noFill/>
          </a:ln>
        </p:spPr>
      </p:pic>
      <p:pic>
        <p:nvPicPr>
          <p:cNvPr id="201" name="Google Shape;201;p33"/>
          <p:cNvPicPr preferRelativeResize="0"/>
          <p:nvPr/>
        </p:nvPicPr>
        <p:blipFill>
          <a:blip r:embed="rId4">
            <a:alphaModFix/>
          </a:blip>
          <a:stretch>
            <a:fillRect/>
          </a:stretch>
        </p:blipFill>
        <p:spPr>
          <a:xfrm>
            <a:off x="311700" y="1066325"/>
            <a:ext cx="570501" cy="570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nvSpPr>
        <p:spPr>
          <a:xfrm>
            <a:off x="311700" y="277725"/>
            <a:ext cx="63075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4303E"/>
                </a:solidFill>
                <a:latin typeface="Helvetica Neue"/>
                <a:ea typeface="Helvetica Neue"/>
                <a:cs typeface="Helvetica Neue"/>
                <a:sym typeface="Helvetica Neue"/>
              </a:rPr>
              <a:t>Case Study: Ill Defined Requirements</a:t>
            </a:r>
            <a:endParaRPr b="1" sz="1800">
              <a:solidFill>
                <a:srgbClr val="24303E"/>
              </a:solidFill>
              <a:highlight>
                <a:schemeClr val="lt2"/>
              </a:highlight>
              <a:latin typeface="Helvetica Neue"/>
              <a:ea typeface="Helvetica Neue"/>
              <a:cs typeface="Helvetica Neue"/>
              <a:sym typeface="Helvetica Neue"/>
            </a:endParaRPr>
          </a:p>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207" name="Google Shape;207;p34"/>
          <p:cNvSpPr txBox="1"/>
          <p:nvPr/>
        </p:nvSpPr>
        <p:spPr>
          <a:xfrm>
            <a:off x="379825" y="1006875"/>
            <a:ext cx="4192200" cy="3455700"/>
          </a:xfrm>
          <a:prstGeom prst="rect">
            <a:avLst/>
          </a:prstGeom>
          <a:noFill/>
          <a:ln>
            <a:noFill/>
          </a:ln>
        </p:spPr>
        <p:txBody>
          <a:bodyPr anchorCtr="0" anchor="t" bIns="91425" lIns="91425" spcFirstLastPara="1" rIns="91425" wrap="square" tIns="91425">
            <a:spAutoFit/>
          </a:bodyPr>
          <a:lstStyle/>
          <a:p>
            <a:pPr indent="-307975" lvl="0" marL="457200" rtl="0" algn="l">
              <a:lnSpc>
                <a:spcPct val="100000"/>
              </a:lnSpc>
              <a:spcBef>
                <a:spcPts val="0"/>
              </a:spcBef>
              <a:spcAft>
                <a:spcPts val="0"/>
              </a:spcAft>
              <a:buClr>
                <a:schemeClr val="dk1"/>
              </a:buClr>
              <a:buSzPts val="1250"/>
              <a:buChar char="●"/>
            </a:pPr>
            <a:r>
              <a:rPr lang="en" sz="1250">
                <a:solidFill>
                  <a:schemeClr val="dk1"/>
                </a:solidFill>
                <a:latin typeface="Helvetica Neue Light"/>
                <a:ea typeface="Helvetica Neue Light"/>
                <a:cs typeface="Helvetica Neue Light"/>
                <a:sym typeface="Helvetica Neue Light"/>
              </a:rPr>
              <a:t>Initial Requirement: Warehousing and handling for 2000 sqft, 23,000 lbs of pallets, boxes, and crates; arriving in 2 - 3 shipments over 7 - 10 days time; minor palletization; ship all at once within 2 - 3 weeks</a:t>
            </a:r>
            <a:endParaRPr sz="1250">
              <a:solidFill>
                <a:schemeClr val="dk1"/>
              </a:solidFill>
              <a:latin typeface="Helvetica Neue Light"/>
              <a:ea typeface="Helvetica Neue Light"/>
              <a:cs typeface="Helvetica Neue Light"/>
              <a:sym typeface="Helvetica Neue Light"/>
            </a:endParaRPr>
          </a:p>
          <a:p>
            <a:pPr indent="-307975" lvl="0" marL="457200" rtl="0" algn="l">
              <a:lnSpc>
                <a:spcPct val="100000"/>
              </a:lnSpc>
              <a:spcBef>
                <a:spcPts val="1000"/>
              </a:spcBef>
              <a:spcAft>
                <a:spcPts val="0"/>
              </a:spcAft>
              <a:buClr>
                <a:schemeClr val="dk1"/>
              </a:buClr>
              <a:buSzPts val="1250"/>
              <a:buFont typeface="Helvetica Neue Light"/>
              <a:buChar char="●"/>
            </a:pPr>
            <a:r>
              <a:rPr lang="en" sz="1250">
                <a:solidFill>
                  <a:schemeClr val="dk1"/>
                </a:solidFill>
                <a:latin typeface="Helvetica Neue Light"/>
                <a:ea typeface="Helvetica Neue Light"/>
                <a:cs typeface="Helvetica Neue Light"/>
                <a:sym typeface="Helvetica Neue Light"/>
              </a:rPr>
              <a:t>Actual Project: 32 x 20’ sea containers over 1 month time frame, 100+ off-sized pallets, floor loaded materials, etc.; cross-docked, repack, shipping</a:t>
            </a:r>
            <a:endParaRPr sz="1250">
              <a:solidFill>
                <a:schemeClr val="dk1"/>
              </a:solidFill>
              <a:latin typeface="Helvetica Neue Light"/>
              <a:ea typeface="Helvetica Neue Light"/>
              <a:cs typeface="Helvetica Neue Light"/>
              <a:sym typeface="Helvetica Neue Light"/>
            </a:endParaRPr>
          </a:p>
          <a:p>
            <a:pPr indent="-307975" lvl="0" marL="457200" rtl="0" algn="l">
              <a:lnSpc>
                <a:spcPct val="100000"/>
              </a:lnSpc>
              <a:spcBef>
                <a:spcPts val="1000"/>
              </a:spcBef>
              <a:spcAft>
                <a:spcPts val="0"/>
              </a:spcAft>
              <a:buClr>
                <a:schemeClr val="dk1"/>
              </a:buClr>
              <a:buSzPts val="1250"/>
              <a:buFont typeface="Helvetica Neue Light"/>
              <a:buChar char="●"/>
            </a:pPr>
            <a:r>
              <a:rPr lang="en" sz="1250">
                <a:solidFill>
                  <a:schemeClr val="dk1"/>
                </a:solidFill>
                <a:latin typeface="Helvetica Neue Light"/>
                <a:ea typeface="Helvetica Neue Light"/>
                <a:cs typeface="Helvetica Neue Light"/>
                <a:sym typeface="Helvetica Neue Light"/>
              </a:rPr>
              <a:t>Challenge: Reputational risk for nonprofit, ALAN, and all nonprofits; potential delays of resource in high demand</a:t>
            </a:r>
            <a:endParaRPr sz="1250">
              <a:solidFill>
                <a:schemeClr val="dk1"/>
              </a:solidFill>
              <a:latin typeface="Helvetica Neue Light"/>
              <a:ea typeface="Helvetica Neue Light"/>
              <a:cs typeface="Helvetica Neue Light"/>
              <a:sym typeface="Helvetica Neue Light"/>
            </a:endParaRPr>
          </a:p>
          <a:p>
            <a:pPr indent="-307975" lvl="0" marL="457200" rtl="0" algn="l">
              <a:lnSpc>
                <a:spcPct val="100000"/>
              </a:lnSpc>
              <a:spcBef>
                <a:spcPts val="1000"/>
              </a:spcBef>
              <a:spcAft>
                <a:spcPts val="1000"/>
              </a:spcAft>
              <a:buClr>
                <a:schemeClr val="dk1"/>
              </a:buClr>
              <a:buSzPts val="1250"/>
              <a:buFont typeface="Helvetica Neue Light"/>
              <a:buChar char="●"/>
            </a:pPr>
            <a:r>
              <a:rPr lang="en" sz="1250">
                <a:solidFill>
                  <a:schemeClr val="dk1"/>
                </a:solidFill>
                <a:latin typeface="Helvetica Neue Light"/>
                <a:ea typeface="Helvetica Neue Light"/>
                <a:cs typeface="Helvetica Neue Light"/>
                <a:sym typeface="Helvetica Neue Light"/>
              </a:rPr>
              <a:t>Actual Outcome: Materials were delivered to the right place at the right time, right quality, quantity; business has continued to donate services</a:t>
            </a:r>
            <a:endParaRPr sz="1250">
              <a:solidFill>
                <a:schemeClr val="dk1"/>
              </a:solidFill>
              <a:latin typeface="Helvetica Neue Light"/>
              <a:ea typeface="Helvetica Neue Light"/>
              <a:cs typeface="Helvetica Neue Light"/>
              <a:sym typeface="Helvetica Neue Light"/>
            </a:endParaRPr>
          </a:p>
        </p:txBody>
      </p:sp>
      <p:pic>
        <p:nvPicPr>
          <p:cNvPr id="208" name="Google Shape;208;p34"/>
          <p:cNvPicPr preferRelativeResize="0"/>
          <p:nvPr/>
        </p:nvPicPr>
        <p:blipFill>
          <a:blip r:embed="rId3">
            <a:alphaModFix/>
          </a:blip>
          <a:stretch>
            <a:fillRect/>
          </a:stretch>
        </p:blipFill>
        <p:spPr>
          <a:xfrm>
            <a:off x="4724425" y="932925"/>
            <a:ext cx="4267177" cy="320038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