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62" r:id="rId2"/>
    <p:sldId id="265" r:id="rId3"/>
    <p:sldId id="275" r:id="rId4"/>
    <p:sldId id="276" r:id="rId5"/>
    <p:sldId id="277" r:id="rId6"/>
    <p:sldId id="278" r:id="rId7"/>
    <p:sldId id="279" r:id="rId8"/>
    <p:sldId id="268" r:id="rId9"/>
    <p:sldId id="280" r:id="rId10"/>
    <p:sldId id="281" r:id="rId11"/>
    <p:sldId id="282" r:id="rId12"/>
    <p:sldId id="283" r:id="rId13"/>
    <p:sldId id="284" r:id="rId14"/>
    <p:sldId id="272" r:id="rId15"/>
    <p:sldId id="260" r:id="rId16"/>
    <p:sldId id="257" r:id="rId17"/>
    <p:sldId id="263" r:id="rId18"/>
    <p:sldId id="264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BACE90-B442-4340-A1EB-FDA664FE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A7898-2FE4-4668-879B-F91997141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99F27-C90C-4F76-9317-03EBA5BAB10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6BB3A-9433-4225-98EB-210910D18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D85E5-3E46-44E2-B769-21B073B1EA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BE21-5FE6-4BBE-A003-BD30CCC9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9BF-1898-4604-A27E-42443493B9C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pandemic_in_the_Philippin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.hereiszyn.com/wiki/2020_coronavirus_outbreak_in_the_Philippines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releases.scielo.org/en/2020/07/03/health-professionals-fighting-covid-19-in-hospitals-and-risking-their-health-and-life-to-care-of-infected-patient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policy.org/responding-to-covid-19-20200505-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healthnews.org/2018/10/10/medfests-offer-helping-hand-to-special-olympics-athlete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B5CC5-4BBE-4B18-83C7-B140017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New Donations Management Opportunities for Collaboration and Safety in a Pandemic.</a:t>
            </a:r>
            <a:r>
              <a:rPr lang="en-US" dirty="0"/>
              <a:t>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0EC73-B748-47DF-812F-25F1D7724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Presenters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063F9-657E-4E20-BF86-61ED51B03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877" y="3015193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Charlene Sargent</a:t>
            </a:r>
          </a:p>
          <a:p>
            <a:pPr lvl="1"/>
            <a:r>
              <a:rPr lang="en-US" dirty="0"/>
              <a:t>Adventist Community Services</a:t>
            </a:r>
          </a:p>
          <a:p>
            <a:r>
              <a:rPr lang="en-US" dirty="0"/>
              <a:t>Don Bonchack</a:t>
            </a:r>
          </a:p>
          <a:p>
            <a:pPr lvl="1"/>
            <a:r>
              <a:rPr lang="en-US" dirty="0"/>
              <a:t>FEMA</a:t>
            </a:r>
          </a:p>
          <a:p>
            <a:r>
              <a:rPr lang="en-US" dirty="0"/>
              <a:t>Dante Gliniecki</a:t>
            </a:r>
          </a:p>
          <a:p>
            <a:pPr lvl="1"/>
            <a:r>
              <a:rPr lang="en-US" dirty="0"/>
              <a:t>Independence MO EM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Content Placeholder 8" descr="A picture containing text, sky, person, people&#10;&#10;Description automatically generated">
            <a:extLst>
              <a:ext uri="{FF2B5EF4-FFF2-40B4-BE49-F238E27FC236}">
                <a16:creationId xmlns:a16="http://schemas.microsoft.com/office/drawing/2014/main" id="{6E87D2F3-EF46-44BD-BCFA-41076E07AE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663" y="2176757"/>
            <a:ext cx="4073511" cy="2636634"/>
          </a:xfr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45A6C1-19FB-4953-9DBC-E8962F33B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1769" y="3829580"/>
            <a:ext cx="2779601" cy="2211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CE760F-4707-4961-BB2A-694BB1336AF9}"/>
              </a:ext>
            </a:extLst>
          </p:cNvPr>
          <p:cNvSpPr txBox="1"/>
          <p:nvPr/>
        </p:nvSpPr>
        <p:spPr>
          <a:xfrm>
            <a:off x="4886619" y="6751486"/>
            <a:ext cx="3524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.hereiszyn.com/wiki/2020_coronavirus_outbreak_in_the_Philippin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2238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07664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99796"/>
            <a:ext cx="9144000" cy="5458407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Numbers to date:   </a:t>
            </a:r>
          </a:p>
          <a:p>
            <a:pPr algn="l"/>
            <a:r>
              <a:rPr lang="en-US" sz="2400" b="1" dirty="0"/>
              <a:t>Matched over 177,000,000 various donated goods and services including</a:t>
            </a:r>
            <a:endParaRPr lang="en-US" sz="2400" b="1" dirty="0">
              <a:cs typeface="Calibri"/>
            </a:endParaRPr>
          </a:p>
          <a:p>
            <a:pPr lvl="2" algn="l"/>
            <a:r>
              <a:rPr lang="en-US" sz="2400" b="1" dirty="0"/>
              <a:t>Masks (all types): Over 109 Million  (107 America Strong)</a:t>
            </a:r>
          </a:p>
          <a:p>
            <a:pPr lvl="2" algn="l"/>
            <a:r>
              <a:rPr lang="en-US" sz="2400" b="1" dirty="0">
                <a:ea typeface="+mn-lt"/>
                <a:cs typeface="+mn-lt"/>
              </a:rPr>
              <a:t>Medical Supplies: Over 9 Million  </a:t>
            </a:r>
          </a:p>
          <a:p>
            <a:pPr lvl="2" algn="l"/>
            <a:r>
              <a:rPr lang="en-US" sz="2400" b="1" dirty="0"/>
              <a:t>Non-surgical gowns: Over 2 million </a:t>
            </a:r>
            <a:endParaRPr lang="en-US" sz="2400" b="1" dirty="0">
              <a:cs typeface="Calibri"/>
            </a:endParaRPr>
          </a:p>
          <a:p>
            <a:pPr lvl="2" algn="l"/>
            <a:r>
              <a:rPr lang="en-US" sz="2400" b="1" dirty="0"/>
              <a:t>Face Shields: 235,000 </a:t>
            </a:r>
          </a:p>
          <a:p>
            <a:pPr lvl="2" algn="l"/>
            <a:r>
              <a:rPr lang="en-US" sz="2400" b="1" dirty="0"/>
              <a:t>Hand Sanitizer: Over 1 Million bottles, 551,000 gallons</a:t>
            </a:r>
            <a:endParaRPr lang="en-US" sz="2400" b="1" dirty="0">
              <a:cs typeface="Calibri"/>
            </a:endParaRPr>
          </a:p>
          <a:p>
            <a:pPr lvl="2" algn="l"/>
            <a:r>
              <a:rPr lang="en-US" sz="2400" b="1" dirty="0"/>
              <a:t>Gloves: 1 million</a:t>
            </a:r>
          </a:p>
          <a:p>
            <a:pPr lvl="2" algn="l"/>
            <a:r>
              <a:rPr lang="en-US" sz="2400" b="1" dirty="0">
                <a:cs typeface="Calibri"/>
              </a:rPr>
              <a:t>Protective Goggles: 504,000</a:t>
            </a:r>
          </a:p>
          <a:p>
            <a:pPr lvl="2" algn="l"/>
            <a:r>
              <a:rPr lang="en-US" sz="2400" b="1" dirty="0"/>
              <a:t>Pharmaceuticals: 12 Million units </a:t>
            </a:r>
          </a:p>
          <a:p>
            <a:pPr lvl="2" algn="l"/>
            <a:r>
              <a:rPr lang="en-US" sz="2400" b="1" dirty="0"/>
              <a:t>Food: 415,500 cases</a:t>
            </a:r>
          </a:p>
          <a:p>
            <a:pPr lvl="2" algn="l"/>
            <a:r>
              <a:rPr lang="en-US" sz="2400" b="1" dirty="0">
                <a:cs typeface="Calibri"/>
              </a:rPr>
              <a:t>Water: 70,000 cases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07664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55780"/>
            <a:ext cx="9144000" cy="4792764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Keys to Success</a:t>
            </a:r>
          </a:p>
          <a:p>
            <a:pPr algn="l"/>
            <a:endParaRPr lang="en-US" b="1" u="sng" dirty="0">
              <a:cs typeface="Calibri"/>
            </a:endParaRPr>
          </a:p>
          <a:p>
            <a:pPr algn="l"/>
            <a:r>
              <a:rPr lang="en-US" b="1" u="sng" dirty="0"/>
              <a:t>3 Pillars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Donor Intent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Where Needed Most </a:t>
            </a:r>
            <a:r>
              <a:rPr lang="en-US" sz="2400" b="1" i="1" dirty="0"/>
              <a:t>across the USA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Fair and Equitable </a:t>
            </a:r>
            <a:r>
              <a:rPr lang="en-US" sz="2400" b="1" i="1" dirty="0"/>
              <a:t>matching</a:t>
            </a:r>
          </a:p>
          <a:p>
            <a:pPr lvl="1" algn="l"/>
            <a:endParaRPr lang="en-US" sz="2400" b="1" dirty="0"/>
          </a:p>
          <a:p>
            <a:pPr marL="0" lvl="1" algn="l">
              <a:lnSpc>
                <a:spcPct val="100000"/>
              </a:lnSpc>
              <a:spcBef>
                <a:spcPts val="300"/>
              </a:spcBef>
            </a:pPr>
            <a:r>
              <a:rPr lang="en-US" sz="2400" b="1" u="sng" dirty="0"/>
              <a:t>Customer Service</a:t>
            </a:r>
          </a:p>
          <a:p>
            <a:pPr marL="800100" lvl="2" indent="-34290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Donor and recipient has easy access to team (common mailboxes – FEMA.gov)</a:t>
            </a:r>
          </a:p>
          <a:p>
            <a:pPr marL="800100" lvl="2" indent="-34290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Early and often communications with everyone: phone/email/reports/VOISE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07664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8258"/>
            <a:ext cx="9144000" cy="48691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4000" b="1" dirty="0"/>
              <a:t>Keys to Success     </a:t>
            </a:r>
            <a:r>
              <a:rPr lang="en-US" b="1" dirty="0"/>
              <a:t>(continued)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en-US" b="1" dirty="0"/>
          </a:p>
          <a:p>
            <a:pPr algn="l"/>
            <a:r>
              <a:rPr lang="en-US" b="1" u="sng" dirty="0"/>
              <a:t>Coordinate Transportation and Ensure Delivery</a:t>
            </a:r>
            <a:endParaRPr lang="en-US" b="1" u="sng" dirty="0"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FEMA tracks delivery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Transportation by donor, recipient, or donated by another party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When transportation is not available, FEMA may provide transport.</a:t>
            </a:r>
            <a:endParaRPr lang="en-US" sz="2400" b="1" dirty="0"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b="1" u="sng" dirty="0"/>
              <a:t>Recipients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Non-profit orgs at all levels  (National to hyper local)</a:t>
            </a:r>
            <a:endParaRPr lang="en-US" sz="2400" b="1" dirty="0">
              <a:cs typeface="Calibri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FEMA Regions, Tribes and States (fill resource requests)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Schools, House of Worship, Hospitals, Fire Companies, etc.</a:t>
            </a:r>
            <a:endParaRPr lang="en-US" sz="2400" b="1" dirty="0">
              <a:cs typeface="Calibri"/>
            </a:endParaRPr>
          </a:p>
          <a:p>
            <a:pPr marL="0" lvl="1" algn="l">
              <a:lnSpc>
                <a:spcPct val="100000"/>
              </a:lnSpc>
              <a:spcBef>
                <a:spcPts val="300"/>
              </a:spcBef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2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076644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8258"/>
            <a:ext cx="9144000" cy="48691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4000" b="1" dirty="0"/>
              <a:t>Keys to Success     </a:t>
            </a:r>
            <a:r>
              <a:rPr lang="en-US" b="1" dirty="0"/>
              <a:t>(continued)</a:t>
            </a:r>
          </a:p>
          <a:p>
            <a:pPr marL="0" lvl="1" algn="l">
              <a:lnSpc>
                <a:spcPct val="100000"/>
              </a:lnSpc>
              <a:spcBef>
                <a:spcPts val="300"/>
              </a:spcBef>
            </a:pPr>
            <a:endParaRPr lang="en-US" sz="2400" b="1" dirty="0"/>
          </a:p>
          <a:p>
            <a:pPr marL="0" lvl="1" algn="l">
              <a:lnSpc>
                <a:spcPct val="100000"/>
              </a:lnSpc>
              <a:spcBef>
                <a:spcPts val="300"/>
              </a:spcBef>
            </a:pPr>
            <a:r>
              <a:rPr lang="en-US" sz="2400" b="1" u="sng" dirty="0"/>
              <a:t>Maintain awareness of all disasters across the nation</a:t>
            </a:r>
          </a:p>
          <a:p>
            <a:pPr marL="800100" lvl="2" indent="-34290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Who is doing what?  Where are the needs? Where are the donations? </a:t>
            </a:r>
          </a:p>
          <a:p>
            <a:pPr marL="800100" lvl="2" indent="-34290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VOAD Bi-weekly Ops Call.  State VOAD calls.  NRCC calls.</a:t>
            </a:r>
          </a:p>
          <a:p>
            <a:pPr marL="457200" lvl="2" algn="l">
              <a:lnSpc>
                <a:spcPct val="100000"/>
              </a:lnSpc>
              <a:spcBef>
                <a:spcPts val="300"/>
              </a:spcBef>
            </a:pPr>
            <a:r>
              <a:rPr lang="en-US" sz="2400" b="1" dirty="0"/>
              <a:t> </a:t>
            </a:r>
          </a:p>
          <a:p>
            <a:pPr marL="0" lvl="1" algn="l">
              <a:lnSpc>
                <a:spcPct val="100000"/>
              </a:lnSpc>
              <a:spcBef>
                <a:spcPts val="300"/>
              </a:spcBef>
            </a:pPr>
            <a:r>
              <a:rPr lang="en-US" sz="2400" b="1" u="sng" dirty="0"/>
              <a:t>All hazard response</a:t>
            </a:r>
            <a:r>
              <a:rPr lang="en-US" sz="2400" b="1" dirty="0"/>
              <a:t>   Big - Small - Non-declared - ongoing</a:t>
            </a:r>
          </a:p>
          <a:p>
            <a:pPr marL="800100" lvl="2" indent="-34290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COVID, CA wildfires, hurricanes, flooding, TX/OK winter storms, border crossing.  </a:t>
            </a:r>
            <a:endParaRPr lang="en-US" sz="2400" b="1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0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DA20-3786-4636-AF55-0BBF1E7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State Perspective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Dante Gliniecki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8F2F0-6699-4992-BE79-2ADD57B12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7858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Independence MO Emergency Preparedness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5659B-0A48-4E71-9FFD-7FABD0F50009}"/>
              </a:ext>
            </a:extLst>
          </p:cNvPr>
          <p:cNvSpPr/>
          <p:nvPr/>
        </p:nvSpPr>
        <p:spPr>
          <a:xfrm>
            <a:off x="409303" y="799455"/>
            <a:ext cx="11782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895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B5CC5-4BBE-4B18-83C7-B1400170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6" y="365125"/>
            <a:ext cx="1090254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  <a:br>
              <a:rPr lang="en-US" sz="2400" dirty="0"/>
            </a:br>
            <a:br>
              <a:rPr lang="en-US" sz="2000" dirty="0"/>
            </a:br>
            <a:r>
              <a:rPr lang="en-US" sz="4000" b="1" dirty="0"/>
              <a:t>The Local Jurisdiction Perspective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0EC73-B748-47DF-812F-25F1D7724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Local Jurisdictional Perspective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063F9-657E-4E20-BF86-61ED51B03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0132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 jurisdictions discovered and or greatly benefited from donations during pandemic response.</a:t>
            </a:r>
          </a:p>
          <a:p>
            <a:r>
              <a:rPr lang="en-US" dirty="0"/>
              <a:t>Donated goods included the following: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Personal Protective Equipment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Sanitizer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Medical supplies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Donated dollars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Volunteers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56D50F2-94B9-404F-A00F-E607D683FA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6703" y="2502563"/>
            <a:ext cx="5183188" cy="2498296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8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063F9-657E-4E20-BF86-61ED51B038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F35E86-E538-4BF1-9A85-5AD419E95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163286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Sources of donated goods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States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Dept. of Heath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State emergency management agencies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Surplus property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FEMA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VOAD and faith-based organizations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Corporations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Regional coordination centers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93E95-6807-4445-A616-174EA073E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422" y="2505075"/>
            <a:ext cx="4532019" cy="33990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1B52D39-9119-4E22-AB00-4DB2CCFC7D5C}"/>
              </a:ext>
            </a:extLst>
          </p:cNvPr>
          <p:cNvSpPr txBox="1">
            <a:spLocks/>
          </p:cNvSpPr>
          <p:nvPr/>
        </p:nvSpPr>
        <p:spPr>
          <a:xfrm>
            <a:off x="546304" y="347344"/>
            <a:ext cx="10902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  <a:br>
              <a:rPr lang="en-US" sz="2400" dirty="0"/>
            </a:br>
            <a:br>
              <a:rPr lang="en-US" sz="2000" dirty="0"/>
            </a:br>
            <a:r>
              <a:rPr lang="en-US" b="1" dirty="0"/>
              <a:t>The Local Jurisdiction Perspective</a:t>
            </a:r>
          </a:p>
        </p:txBody>
      </p:sp>
    </p:spTree>
    <p:extLst>
      <p:ext uri="{BB962C8B-B14F-4D97-AF65-F5344CB8AC3E}">
        <p14:creationId xmlns:p14="http://schemas.microsoft.com/office/powerpoint/2010/main" val="404876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B5CC5-4BBE-4B18-83C7-B1400170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733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  <a:br>
              <a:rPr lang="en-US" sz="2400" dirty="0"/>
            </a:br>
            <a:br>
              <a:rPr lang="en-US" sz="2400" dirty="0"/>
            </a:br>
            <a:r>
              <a:rPr lang="en-US" sz="4900" b="1" dirty="0"/>
              <a:t>The VOAD  and COAD Perspective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0EC73-B748-47DF-812F-25F1D7724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VOAD and COAD Perspective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063F9-657E-4E20-BF86-61ED51B03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0132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State VOAD and local COADs played a major role in donations management .</a:t>
            </a:r>
          </a:p>
          <a:p>
            <a:r>
              <a:rPr lang="en-US" dirty="0"/>
              <a:t>VOADs and COADs roles in donations management included the missions that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Distributed and managed donations of Personal Protective Equipment, medical supplies and equipment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Managed donated dollars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Managed volunteers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Coordinated between agencies, jurisdictions, stakeholder and requesters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15ABEA-7C64-45E1-892A-339E6610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9080" y="2490132"/>
            <a:ext cx="4391785" cy="32938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145D-ABC0-4B87-916B-539D96A618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B5CC5-4BBE-4B18-83C7-B140017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0EC73-B748-47DF-812F-25F1D7724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146" y="1342087"/>
            <a:ext cx="9058071" cy="823912"/>
          </a:xfrm>
        </p:spPr>
        <p:txBody>
          <a:bodyPr>
            <a:noAutofit/>
          </a:bodyPr>
          <a:lstStyle/>
          <a:p>
            <a:r>
              <a:rPr lang="en-US" sz="4400" dirty="0"/>
              <a:t>The State Jurisdictional Perspective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063F9-657E-4E20-BF86-61ED51B038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States had access to regular allocations of needed goods.</a:t>
            </a:r>
          </a:p>
          <a:p>
            <a:r>
              <a:rPr lang="en-US" dirty="0"/>
              <a:t>Distribution of goods to local agencies included the following: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Personal Protective Equipment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Sanitizer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Medical supplies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Vaccine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Vaccination supplies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F35E86-E538-4BF1-9A85-5AD419E955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Sources of donated goods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Federal departments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Heath and Human Services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FEMA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CARES Act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State agencies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Corporate partners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Hospitals and health care providers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DA20-3786-4636-AF55-0BBF1E7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611" y="0"/>
            <a:ext cx="10380617" cy="113211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Let’s address those questions in the Chat now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8F2F0-6699-4992-BE79-2ADD57B12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8935"/>
            <a:ext cx="9144000" cy="4495717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Charlene Sargent: Adventist Community Services</a:t>
            </a:r>
          </a:p>
          <a:p>
            <a:r>
              <a:rPr lang="en-US" sz="3600" b="1" dirty="0"/>
              <a:t>(charlene.sargent@adventistfaith.com)</a:t>
            </a:r>
          </a:p>
          <a:p>
            <a:endParaRPr lang="en-US" sz="3600" b="1" dirty="0"/>
          </a:p>
          <a:p>
            <a:r>
              <a:rPr lang="en-US" sz="3600" b="1" dirty="0"/>
              <a:t>Don Bonchack: FEMA</a:t>
            </a:r>
          </a:p>
          <a:p>
            <a:r>
              <a:rPr lang="en-US" sz="3600" b="1" dirty="0"/>
              <a:t> (Don.Bonchack@fema.dhs.gov)</a:t>
            </a:r>
          </a:p>
          <a:p>
            <a:endParaRPr lang="en-US" sz="3600" b="1" dirty="0"/>
          </a:p>
          <a:p>
            <a:r>
              <a:rPr lang="en-US" sz="3600" b="1" dirty="0"/>
              <a:t>Dante Gliniecki: Independence MO EMA</a:t>
            </a:r>
          </a:p>
          <a:p>
            <a:r>
              <a:rPr lang="en-US" sz="3600" b="1" dirty="0"/>
              <a:t>(dgliniecki@indepmo.org)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DA20-3786-4636-AF55-0BBF1E7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195" y="19024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VOAD Perspective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Charlene Sargent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8F2F0-6699-4992-BE79-2ADD57B12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4311"/>
            <a:ext cx="9144000" cy="1655762"/>
          </a:xfrm>
        </p:spPr>
        <p:txBody>
          <a:bodyPr/>
          <a:lstStyle/>
          <a:p>
            <a:r>
              <a:rPr lang="en-US" b="1" dirty="0"/>
              <a:t>Adventist Community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5659B-0A48-4E71-9FFD-7FABD0F50009}"/>
              </a:ext>
            </a:extLst>
          </p:cNvPr>
          <p:cNvSpPr/>
          <p:nvPr/>
        </p:nvSpPr>
        <p:spPr>
          <a:xfrm>
            <a:off x="2333897" y="707122"/>
            <a:ext cx="8752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940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85659B-0A48-4E71-9FFD-7FABD0F50009}"/>
              </a:ext>
            </a:extLst>
          </p:cNvPr>
          <p:cNvSpPr/>
          <p:nvPr/>
        </p:nvSpPr>
        <p:spPr>
          <a:xfrm>
            <a:off x="400594" y="724539"/>
            <a:ext cx="11399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New Donations Management Opportunities for Collaboration and Safety in a Pandemic.</a:t>
            </a:r>
            <a:r>
              <a:rPr lang="en-US" sz="4400" dirty="0"/>
              <a:t> 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E9A7DE7-070B-4606-B869-10ECB154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34789" y="1687757"/>
            <a:ext cx="5660571" cy="437257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856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44"/>
            <a:ext cx="9144000" cy="96149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Volunteer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880" y="992443"/>
            <a:ext cx="9144000" cy="5743197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Sick – Stay Home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Limit Travel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Daily Check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Temperature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Symptoms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Exposure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Travel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Testing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Quarantine/Isolation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Documentation (contact tracing)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0D989-C356-4DD6-BAE8-A1D4085E8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02" y="1763220"/>
            <a:ext cx="4134687" cy="2757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80078-1204-4BEF-AF35-354CA42BC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1" y="1763220"/>
            <a:ext cx="3676073" cy="27570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91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44"/>
            <a:ext cx="9144000" cy="961499"/>
          </a:xfrm>
        </p:spPr>
        <p:txBody>
          <a:bodyPr>
            <a:normAutofit/>
          </a:bodyPr>
          <a:lstStyle/>
          <a:p>
            <a:r>
              <a:rPr lang="en-US" sz="4400" b="1">
                <a:latin typeface="+mn-lt"/>
              </a:rPr>
              <a:t>Volunteer Safety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5" y="1094923"/>
            <a:ext cx="9144000" cy="541408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/>
              <a:t>Volunteer Education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Social Distancing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Hand Washing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Coughs/Sneezing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No Touching Face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Donning &amp; Doffing PPE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600" b="1" dirty="0"/>
              <a:t>Masks (N95, KN95,</a:t>
            </a:r>
          </a:p>
          <a:p>
            <a:pPr lvl="3" algn="l"/>
            <a:r>
              <a:rPr lang="en-US" sz="2400" b="1" dirty="0"/>
              <a:t>  Cloth, other)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600" b="1" dirty="0"/>
              <a:t>Face Shields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600" b="1" dirty="0"/>
              <a:t>Gloves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600" b="1" dirty="0"/>
              <a:t>Gowns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Ventilation/Air Purifiers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C14B-33AC-4321-9D23-BDB516B98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3468" y="1750777"/>
            <a:ext cx="4146606" cy="3109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1F586-212E-4D2A-9A5D-7A689897E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08" y="1232450"/>
            <a:ext cx="3109956" cy="4146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3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92"/>
            <a:ext cx="9144000" cy="96149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Operational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5" y="1081671"/>
            <a:ext cx="9144000" cy="541408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Social Distancing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Sanitation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Hand Washing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Hand Sanitizer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Disinfect Shared Items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Outdoor vs. Indoor Operations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Weather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Food and Beverages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Traffic Control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Signage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12791-2D09-460B-8B45-B849311E2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36" y="1081671"/>
            <a:ext cx="3949144" cy="29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D22D5-620C-4A9F-BAD1-F910AFC4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9" y="4043529"/>
            <a:ext cx="3831601" cy="25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44"/>
            <a:ext cx="9144000" cy="96149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Collecting Donations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100" y="992443"/>
            <a:ext cx="9144000" cy="514685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Cash is Preferred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In-kind Donations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New Items Only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Original Packaging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No-touch Drop-off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Isolate (3-7 days)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Disinfect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Launder Used Clothing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1A49B-4891-4F81-A3EB-6B96801FE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64" y="2533582"/>
            <a:ext cx="3895238" cy="2921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1711E-5A62-4B6A-8156-E98DA6BF8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05" y="992443"/>
            <a:ext cx="3317915" cy="24884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75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196"/>
            <a:ext cx="9144000" cy="96149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Distributing Donations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845" y="1129538"/>
            <a:ext cx="9144000" cy="514685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Pre-register recipients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Pre-package Items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Drive-through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Remote Pick-up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/>
              <a:t>Partner Organizations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Food Insecurity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Healthcare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b="1" dirty="0"/>
              <a:t>Government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5551D-46A8-4084-BB4E-A69947AC3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6" y="1220354"/>
            <a:ext cx="3116408" cy="4155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1BC9C-77DB-47DA-8F42-D2ED8F549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2" y="1220354"/>
            <a:ext cx="3380281" cy="4155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03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DA20-3786-4636-AF55-0BBF1E7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36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Federal Perspective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Don Bonchack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8F2F0-6699-4992-BE79-2ADD57B12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819" y="4600414"/>
            <a:ext cx="9144000" cy="1655762"/>
          </a:xfrm>
        </p:spPr>
        <p:txBody>
          <a:bodyPr/>
          <a:lstStyle/>
          <a:p>
            <a:r>
              <a:rPr lang="en-US" b="1" dirty="0"/>
              <a:t>FEMA Headquarters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5659B-0A48-4E71-9FFD-7FABD0F50009}"/>
              </a:ext>
            </a:extLst>
          </p:cNvPr>
          <p:cNvSpPr/>
          <p:nvPr/>
        </p:nvSpPr>
        <p:spPr>
          <a:xfrm>
            <a:off x="475862" y="781508"/>
            <a:ext cx="1139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New Donations Management Opportunities for Collaboration and Safety in a Pandemic.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418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6847"/>
            <a:ext cx="9342268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3812"/>
            <a:ext cx="9144000" cy="5094515"/>
          </a:xfrm>
        </p:spPr>
        <p:txBody>
          <a:bodyPr>
            <a:noAutofit/>
          </a:bodyPr>
          <a:lstStyle/>
          <a:p>
            <a:pPr marL="0" lvl="1" algn="l"/>
            <a:r>
              <a:rPr lang="en-US" sz="4000" b="1" dirty="0"/>
              <a:t>Donations Unit at FEMA HQ stood up to support NRCC for COVID, March 2020</a:t>
            </a:r>
          </a:p>
          <a:p>
            <a:pPr marL="0" lvl="1" algn="l"/>
            <a:endParaRPr lang="en-US" sz="2400" b="1" dirty="0"/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Virtual team - to support Regions/operations and match offers to needs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Non-stop for over a year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Adjudicated 3000+ inquiries</a:t>
            </a:r>
            <a:endParaRPr lang="en-US" sz="2400" b="1" dirty="0">
              <a:cs typeface="Calibri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For Sale - International - Volunteers - Donation offers 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Completed 300+ donations offers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Vetting offers:  Product ?  Quantity ? Location?  Availability ? Packaging ? Transportation ?  Preference of donor ?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Best way to contact us:  FEMA-Donations-MGT@fema.dhs.gov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9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</TotalTime>
  <Words>876</Words>
  <Application>Microsoft Office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New Donations Management Opportunities for Collaboration and Safety in a Pandemic. </vt:lpstr>
      <vt:lpstr>The VOAD Perspective  Charlene Sargent</vt:lpstr>
      <vt:lpstr>Volunteer Considerations</vt:lpstr>
      <vt:lpstr>Volunteer Safety</vt:lpstr>
      <vt:lpstr>Operational Considerations</vt:lpstr>
      <vt:lpstr>Collecting Donations</vt:lpstr>
      <vt:lpstr>Distributing Donations</vt:lpstr>
      <vt:lpstr>The Federal Perspective  Don Bonchack</vt:lpstr>
      <vt:lpstr> </vt:lpstr>
      <vt:lpstr> </vt:lpstr>
      <vt:lpstr> </vt:lpstr>
      <vt:lpstr> </vt:lpstr>
      <vt:lpstr> </vt:lpstr>
      <vt:lpstr>The State Perspective  Dante Gliniecki</vt:lpstr>
      <vt:lpstr>New Donations Management Opportunities for Collaboration and Safety in a Pandemic.   The Local Jurisdiction Perspective</vt:lpstr>
      <vt:lpstr>PowerPoint Presentation</vt:lpstr>
      <vt:lpstr>New Donations Management Opportunities for Collaboration and Safety in a Pandemic.   The VOAD  and COAD Perspective</vt:lpstr>
      <vt:lpstr>New Donations Management Opportunities for Collaboration and Safety in a Pandemic. </vt:lpstr>
      <vt:lpstr>Let’s address those questions in the Chat now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Saibara</dc:creator>
  <cp:lastModifiedBy>Dante Gliniecki</cp:lastModifiedBy>
  <cp:revision>34</cp:revision>
  <dcterms:created xsi:type="dcterms:W3CDTF">2021-03-05T18:41:51Z</dcterms:created>
  <dcterms:modified xsi:type="dcterms:W3CDTF">2021-05-18T18:05:36Z</dcterms:modified>
</cp:coreProperties>
</file>