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2" r:id="rId4"/>
    <p:sldMasterId id="2147483673"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Lst>
  <p:sldSz cy="5143500" cx="9144000"/>
  <p:notesSz cx="6858000" cy="9144000"/>
  <p:embeddedFontLst>
    <p:embeddedFont>
      <p:font typeface="Roboto"/>
      <p:regular r:id="rId22"/>
      <p:bold r:id="rId23"/>
      <p:italic r:id="rId24"/>
      <p:boldItalic r:id="rId25"/>
    </p:embeddedFont>
    <p:embeddedFont>
      <p:font typeface="Merriweather"/>
      <p:regular r:id="rId26"/>
      <p:bold r:id="rId27"/>
      <p:italic r:id="rId28"/>
      <p:boldItalic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font" Target="fonts/Roboto-regular.fntdata"/><Relationship Id="rId21" Type="http://schemas.openxmlformats.org/officeDocument/2006/relationships/slide" Target="slides/slide15.xml"/><Relationship Id="rId24" Type="http://schemas.openxmlformats.org/officeDocument/2006/relationships/font" Target="fonts/Roboto-italic.fntdata"/><Relationship Id="rId23" Type="http://schemas.openxmlformats.org/officeDocument/2006/relationships/font" Target="fonts/Roboto-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font" Target="fonts/Merriweather-regular.fntdata"/><Relationship Id="rId25" Type="http://schemas.openxmlformats.org/officeDocument/2006/relationships/font" Target="fonts/Roboto-boldItalic.fntdata"/><Relationship Id="rId28" Type="http://schemas.openxmlformats.org/officeDocument/2006/relationships/font" Target="fonts/Merriweather-italic.fntdata"/><Relationship Id="rId27" Type="http://schemas.openxmlformats.org/officeDocument/2006/relationships/font" Target="fonts/Merriweather-bold.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font" Target="fonts/Merriweather-boldItalic.fntdata"/><Relationship Id="rId7" Type="http://schemas.openxmlformats.org/officeDocument/2006/relationships/slide" Target="slides/slide1.xml"/><Relationship Id="rId8" Type="http://schemas.openxmlformats.org/officeDocument/2006/relationships/slide" Target="slides/slide2.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cdd9911d5f_0_67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cdd9911d5f_0_6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cdd9911d5f_0_76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cdd9911d5f_0_7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cdd9911d5f_0_85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cdd9911d5f_0_8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cdd9911d5f_0_9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cdd9911d5f_0_9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d5c349fb8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d5c349fb8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cde899c699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cde899c699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cdd9911d5f_0_4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cdd9911d5f_0_4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cdd9911d5f_0_1: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0" name="Google Shape;150;gcdd9911d5f_0_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cdd9911d5f_0_27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cdd9911d5f_0_2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cdd9911d5f_0_18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cdd9911d5f_0_1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cdd9911d5f_0_4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cdd9911d5f_0_4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cdd9911d5f_0_36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cdd9911d5f_0_3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cdd9911d5f_0_49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cdd9911d5f_0_4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cdd9911d5f_0_58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cdd9911d5f_0_5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6" name="Shape 56"/>
        <p:cNvGrpSpPr/>
        <p:nvPr/>
      </p:nvGrpSpPr>
      <p:grpSpPr>
        <a:xfrm>
          <a:off x="0" y="0"/>
          <a:ext cx="0" cy="0"/>
          <a:chOff x="0" y="0"/>
          <a:chExt cx="0" cy="0"/>
        </a:xfrm>
      </p:grpSpPr>
      <p:sp>
        <p:nvSpPr>
          <p:cNvPr id="57" name="Google Shape;57;p14"/>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Autofit/>
          </a:bodyPr>
          <a:lstStyle>
            <a:lvl1pPr lvl="0" rtl="0" algn="ctr">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58" name="Google Shape;58;p14"/>
          <p:cNvSpPr txBox="1"/>
          <p:nvPr>
            <p:ph idx="1" type="subTitle"/>
          </p:nvPr>
        </p:nvSpPr>
        <p:spPr>
          <a:xfrm>
            <a:off x="1143000" y="2701528"/>
            <a:ext cx="6858000" cy="1241700"/>
          </a:xfrm>
          <a:prstGeom prst="rect">
            <a:avLst/>
          </a:prstGeom>
          <a:noFill/>
          <a:ln>
            <a:noFill/>
          </a:ln>
        </p:spPr>
        <p:txBody>
          <a:bodyPr anchorCtr="0" anchor="t" bIns="34275" lIns="68575" spcFirstLastPara="1" rIns="68575" wrap="square" tIns="34275">
            <a:noAutofit/>
          </a:bodyPr>
          <a:lstStyle>
            <a:lvl1pPr lvl="0" rtl="0" algn="ctr">
              <a:lnSpc>
                <a:spcPct val="90000"/>
              </a:lnSpc>
              <a:spcBef>
                <a:spcPts val="800"/>
              </a:spcBef>
              <a:spcAft>
                <a:spcPts val="0"/>
              </a:spcAft>
              <a:buClr>
                <a:schemeClr val="dk1"/>
              </a:buClr>
              <a:buSzPts val="1800"/>
              <a:buNone/>
              <a:defRPr sz="1800"/>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59" name="Google Shape;59;p1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60" name="Google Shape;60;p1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61" name="Google Shape;61;p1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2" name="Shape 62"/>
        <p:cNvGrpSpPr/>
        <p:nvPr/>
      </p:nvGrpSpPr>
      <p:grpSpPr>
        <a:xfrm>
          <a:off x="0" y="0"/>
          <a:ext cx="0" cy="0"/>
          <a:chOff x="0" y="0"/>
          <a:chExt cx="0" cy="0"/>
        </a:xfrm>
      </p:grpSpPr>
      <p:sp>
        <p:nvSpPr>
          <p:cNvPr id="63" name="Google Shape;63;p15"/>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64" name="Google Shape;64;p15"/>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65" name="Google Shape;65;p1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66" name="Google Shape;66;p1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67" name="Google Shape;67;p1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68" name="Shape 68"/>
        <p:cNvGrpSpPr/>
        <p:nvPr/>
      </p:nvGrpSpPr>
      <p:grpSpPr>
        <a:xfrm>
          <a:off x="0" y="0"/>
          <a:ext cx="0" cy="0"/>
          <a:chOff x="0" y="0"/>
          <a:chExt cx="0" cy="0"/>
        </a:xfrm>
      </p:grpSpPr>
      <p:sp>
        <p:nvSpPr>
          <p:cNvPr id="69" name="Google Shape;69;p16"/>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70" name="Google Shape;70;p16"/>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71" name="Google Shape;71;p16"/>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72" name="Google Shape;72;p1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73" name="Google Shape;73;p1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74" name="Google Shape;74;p1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5" name="Shape 75"/>
        <p:cNvGrpSpPr/>
        <p:nvPr/>
      </p:nvGrpSpPr>
      <p:grpSpPr>
        <a:xfrm>
          <a:off x="0" y="0"/>
          <a:ext cx="0" cy="0"/>
          <a:chOff x="0" y="0"/>
          <a:chExt cx="0" cy="0"/>
        </a:xfrm>
      </p:grpSpPr>
      <p:sp>
        <p:nvSpPr>
          <p:cNvPr id="76" name="Google Shape;76;p17"/>
          <p:cNvSpPr txBox="1"/>
          <p:nvPr>
            <p:ph type="title"/>
          </p:nvPr>
        </p:nvSpPr>
        <p:spPr>
          <a:xfrm>
            <a:off x="623888" y="1282304"/>
            <a:ext cx="7886700" cy="21396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77" name="Google Shape;77;p17"/>
          <p:cNvSpPr txBox="1"/>
          <p:nvPr>
            <p:ph idx="1" type="body"/>
          </p:nvPr>
        </p:nvSpPr>
        <p:spPr>
          <a:xfrm>
            <a:off x="623888" y="3442097"/>
            <a:ext cx="7886700" cy="1125300"/>
          </a:xfrm>
          <a:prstGeom prst="rect">
            <a:avLst/>
          </a:prstGeom>
          <a:noFill/>
          <a:ln>
            <a:noFill/>
          </a:ln>
        </p:spPr>
        <p:txBody>
          <a:bodyPr anchorCtr="0" anchor="t" bIns="34275" lIns="68575" spcFirstLastPara="1" rIns="68575" wrap="square" tIns="34275">
            <a:noAutofit/>
          </a:bodyPr>
          <a:lstStyle>
            <a:lvl1pPr indent="-228600" lvl="0" marL="457200" rtl="0" algn="l">
              <a:lnSpc>
                <a:spcPct val="90000"/>
              </a:lnSpc>
              <a:spcBef>
                <a:spcPts val="800"/>
              </a:spcBef>
              <a:spcAft>
                <a:spcPts val="0"/>
              </a:spcAft>
              <a:buClr>
                <a:srgbClr val="888888"/>
              </a:buClr>
              <a:buSzPts val="1800"/>
              <a:buNone/>
              <a:defRPr sz="1800">
                <a:solidFill>
                  <a:srgbClr val="888888"/>
                </a:solidFill>
              </a:defRPr>
            </a:lvl1pPr>
            <a:lvl2pPr indent="-228600" lvl="1" marL="914400" rtl="0" algn="l">
              <a:lnSpc>
                <a:spcPct val="90000"/>
              </a:lnSpc>
              <a:spcBef>
                <a:spcPts val="400"/>
              </a:spcBef>
              <a:spcAft>
                <a:spcPts val="0"/>
              </a:spcAft>
              <a:buClr>
                <a:srgbClr val="888888"/>
              </a:buClr>
              <a:buSzPts val="1500"/>
              <a:buNone/>
              <a:defRPr sz="1500">
                <a:solidFill>
                  <a:srgbClr val="888888"/>
                </a:solidFill>
              </a:defRPr>
            </a:lvl2pPr>
            <a:lvl3pPr indent="-228600" lvl="2" marL="1371600" rtl="0" algn="l">
              <a:lnSpc>
                <a:spcPct val="90000"/>
              </a:lnSpc>
              <a:spcBef>
                <a:spcPts val="400"/>
              </a:spcBef>
              <a:spcAft>
                <a:spcPts val="0"/>
              </a:spcAft>
              <a:buClr>
                <a:srgbClr val="888888"/>
              </a:buClr>
              <a:buSzPts val="1400"/>
              <a:buNone/>
              <a:defRPr sz="1400">
                <a:solidFill>
                  <a:srgbClr val="888888"/>
                </a:solidFill>
              </a:defRPr>
            </a:lvl3pPr>
            <a:lvl4pPr indent="-228600" lvl="3" marL="1828800" rtl="0" algn="l">
              <a:lnSpc>
                <a:spcPct val="90000"/>
              </a:lnSpc>
              <a:spcBef>
                <a:spcPts val="400"/>
              </a:spcBef>
              <a:spcAft>
                <a:spcPts val="0"/>
              </a:spcAft>
              <a:buClr>
                <a:srgbClr val="888888"/>
              </a:buClr>
              <a:buSzPts val="1200"/>
              <a:buNone/>
              <a:defRPr sz="1200">
                <a:solidFill>
                  <a:srgbClr val="888888"/>
                </a:solidFill>
              </a:defRPr>
            </a:lvl4pPr>
            <a:lvl5pPr indent="-228600" lvl="4" marL="2286000" rtl="0" algn="l">
              <a:lnSpc>
                <a:spcPct val="90000"/>
              </a:lnSpc>
              <a:spcBef>
                <a:spcPts val="400"/>
              </a:spcBef>
              <a:spcAft>
                <a:spcPts val="0"/>
              </a:spcAft>
              <a:buClr>
                <a:srgbClr val="888888"/>
              </a:buClr>
              <a:buSzPts val="1200"/>
              <a:buNone/>
              <a:defRPr sz="1200">
                <a:solidFill>
                  <a:srgbClr val="888888"/>
                </a:solidFill>
              </a:defRPr>
            </a:lvl5pPr>
            <a:lvl6pPr indent="-228600" lvl="5" marL="2743200" rtl="0" algn="l">
              <a:lnSpc>
                <a:spcPct val="90000"/>
              </a:lnSpc>
              <a:spcBef>
                <a:spcPts val="400"/>
              </a:spcBef>
              <a:spcAft>
                <a:spcPts val="0"/>
              </a:spcAft>
              <a:buClr>
                <a:srgbClr val="888888"/>
              </a:buClr>
              <a:buSzPts val="1200"/>
              <a:buNone/>
              <a:defRPr sz="1200">
                <a:solidFill>
                  <a:srgbClr val="888888"/>
                </a:solidFill>
              </a:defRPr>
            </a:lvl6pPr>
            <a:lvl7pPr indent="-228600" lvl="6" marL="3200400" rtl="0" algn="l">
              <a:lnSpc>
                <a:spcPct val="90000"/>
              </a:lnSpc>
              <a:spcBef>
                <a:spcPts val="400"/>
              </a:spcBef>
              <a:spcAft>
                <a:spcPts val="0"/>
              </a:spcAft>
              <a:buClr>
                <a:srgbClr val="888888"/>
              </a:buClr>
              <a:buSzPts val="1200"/>
              <a:buNone/>
              <a:defRPr sz="1200">
                <a:solidFill>
                  <a:srgbClr val="888888"/>
                </a:solidFill>
              </a:defRPr>
            </a:lvl7pPr>
            <a:lvl8pPr indent="-228600" lvl="7" marL="3657600" rtl="0" algn="l">
              <a:lnSpc>
                <a:spcPct val="90000"/>
              </a:lnSpc>
              <a:spcBef>
                <a:spcPts val="400"/>
              </a:spcBef>
              <a:spcAft>
                <a:spcPts val="0"/>
              </a:spcAft>
              <a:buClr>
                <a:srgbClr val="888888"/>
              </a:buClr>
              <a:buSzPts val="1200"/>
              <a:buNone/>
              <a:defRPr sz="1200">
                <a:solidFill>
                  <a:srgbClr val="888888"/>
                </a:solidFill>
              </a:defRPr>
            </a:lvl8pPr>
            <a:lvl9pPr indent="-228600" lvl="8" marL="4114800" rtl="0" algn="l">
              <a:lnSpc>
                <a:spcPct val="90000"/>
              </a:lnSpc>
              <a:spcBef>
                <a:spcPts val="400"/>
              </a:spcBef>
              <a:spcAft>
                <a:spcPts val="0"/>
              </a:spcAft>
              <a:buClr>
                <a:srgbClr val="888888"/>
              </a:buClr>
              <a:buSzPts val="1200"/>
              <a:buNone/>
              <a:defRPr sz="1200">
                <a:solidFill>
                  <a:srgbClr val="888888"/>
                </a:solidFill>
              </a:defRPr>
            </a:lvl9pPr>
          </a:lstStyle>
          <a:p/>
        </p:txBody>
      </p:sp>
      <p:sp>
        <p:nvSpPr>
          <p:cNvPr id="78" name="Google Shape;78;p1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79" name="Google Shape;79;p1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80" name="Google Shape;80;p1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81" name="Shape 81"/>
        <p:cNvGrpSpPr/>
        <p:nvPr/>
      </p:nvGrpSpPr>
      <p:grpSpPr>
        <a:xfrm>
          <a:off x="0" y="0"/>
          <a:ext cx="0" cy="0"/>
          <a:chOff x="0" y="0"/>
          <a:chExt cx="0" cy="0"/>
        </a:xfrm>
      </p:grpSpPr>
      <p:sp>
        <p:nvSpPr>
          <p:cNvPr id="82" name="Google Shape;82;p18"/>
          <p:cNvSpPr txBox="1"/>
          <p:nvPr>
            <p:ph type="title"/>
          </p:nvPr>
        </p:nvSpPr>
        <p:spPr>
          <a:xfrm>
            <a:off x="629841"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83" name="Google Shape;83;p18"/>
          <p:cNvSpPr txBox="1"/>
          <p:nvPr>
            <p:ph idx="1" type="body"/>
          </p:nvPr>
        </p:nvSpPr>
        <p:spPr>
          <a:xfrm>
            <a:off x="629841" y="1260872"/>
            <a:ext cx="3868500" cy="618000"/>
          </a:xfrm>
          <a:prstGeom prst="rect">
            <a:avLst/>
          </a:prstGeom>
          <a:noFill/>
          <a:ln>
            <a:noFill/>
          </a:ln>
        </p:spPr>
        <p:txBody>
          <a:bodyPr anchorCtr="0" anchor="b" bIns="34275" lIns="68575" spcFirstLastPara="1" rIns="68575" wrap="square" tIns="34275">
            <a:no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84" name="Google Shape;84;p18"/>
          <p:cNvSpPr txBox="1"/>
          <p:nvPr>
            <p:ph idx="2" type="body"/>
          </p:nvPr>
        </p:nvSpPr>
        <p:spPr>
          <a:xfrm>
            <a:off x="629841" y="1878806"/>
            <a:ext cx="3868500" cy="27636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85" name="Google Shape;85;p18"/>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86" name="Google Shape;86;p18"/>
          <p:cNvSpPr txBox="1"/>
          <p:nvPr>
            <p:ph idx="4" type="body"/>
          </p:nvPr>
        </p:nvSpPr>
        <p:spPr>
          <a:xfrm>
            <a:off x="4629150" y="1878806"/>
            <a:ext cx="3887400" cy="27636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87" name="Google Shape;87;p1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88" name="Google Shape;88;p1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89" name="Google Shape;89;p1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0" name="Shape 90"/>
        <p:cNvGrpSpPr/>
        <p:nvPr/>
      </p:nvGrpSpPr>
      <p:grpSpPr>
        <a:xfrm>
          <a:off x="0" y="0"/>
          <a:ext cx="0" cy="0"/>
          <a:chOff x="0" y="0"/>
          <a:chExt cx="0" cy="0"/>
        </a:xfrm>
      </p:grpSpPr>
      <p:sp>
        <p:nvSpPr>
          <p:cNvPr id="91" name="Google Shape;91;p19"/>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92" name="Google Shape;92;p1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93" name="Google Shape;93;p1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94" name="Google Shape;94;p1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5" name="Shape 95"/>
        <p:cNvGrpSpPr/>
        <p:nvPr/>
      </p:nvGrpSpPr>
      <p:grpSpPr>
        <a:xfrm>
          <a:off x="0" y="0"/>
          <a:ext cx="0" cy="0"/>
          <a:chOff x="0" y="0"/>
          <a:chExt cx="0" cy="0"/>
        </a:xfrm>
      </p:grpSpPr>
      <p:sp>
        <p:nvSpPr>
          <p:cNvPr id="96" name="Google Shape;96;p2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97" name="Google Shape;97;p2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98" name="Google Shape;98;p2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99" name="Shape 99"/>
        <p:cNvGrpSpPr/>
        <p:nvPr/>
      </p:nvGrpSpPr>
      <p:grpSpPr>
        <a:xfrm>
          <a:off x="0" y="0"/>
          <a:ext cx="0" cy="0"/>
          <a:chOff x="0" y="0"/>
          <a:chExt cx="0" cy="0"/>
        </a:xfrm>
      </p:grpSpPr>
      <p:sp>
        <p:nvSpPr>
          <p:cNvPr id="100" name="Google Shape;100;p21"/>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01" name="Google Shape;101;p21"/>
          <p:cNvSpPr txBox="1"/>
          <p:nvPr>
            <p:ph idx="1" type="body"/>
          </p:nvPr>
        </p:nvSpPr>
        <p:spPr>
          <a:xfrm>
            <a:off x="3887391" y="740569"/>
            <a:ext cx="4629300" cy="3655200"/>
          </a:xfrm>
          <a:prstGeom prst="rect">
            <a:avLst/>
          </a:prstGeom>
          <a:noFill/>
          <a:ln>
            <a:noFill/>
          </a:ln>
        </p:spPr>
        <p:txBody>
          <a:bodyPr anchorCtr="0" anchor="t" bIns="34275" lIns="68575" spcFirstLastPara="1" rIns="68575" wrap="square" tIns="34275">
            <a:noAutofit/>
          </a:bodyPr>
          <a:lstStyle>
            <a:lvl1pPr indent="-381000" lvl="0" marL="457200" rtl="0" algn="l">
              <a:lnSpc>
                <a:spcPct val="90000"/>
              </a:lnSpc>
              <a:spcBef>
                <a:spcPts val="800"/>
              </a:spcBef>
              <a:spcAft>
                <a:spcPts val="0"/>
              </a:spcAft>
              <a:buClr>
                <a:schemeClr val="dk1"/>
              </a:buClr>
              <a:buSzPts val="2400"/>
              <a:buChar char="•"/>
              <a:defRPr sz="2400"/>
            </a:lvl1pPr>
            <a:lvl2pPr indent="-361950" lvl="1" marL="914400" rtl="0" algn="l">
              <a:lnSpc>
                <a:spcPct val="90000"/>
              </a:lnSpc>
              <a:spcBef>
                <a:spcPts val="400"/>
              </a:spcBef>
              <a:spcAft>
                <a:spcPts val="0"/>
              </a:spcAft>
              <a:buClr>
                <a:schemeClr val="dk1"/>
              </a:buClr>
              <a:buSzPts val="2100"/>
              <a:buChar char="•"/>
              <a:defRPr sz="2100"/>
            </a:lvl2pPr>
            <a:lvl3pPr indent="-342900" lvl="2" marL="1371600" rtl="0" algn="l">
              <a:lnSpc>
                <a:spcPct val="90000"/>
              </a:lnSpc>
              <a:spcBef>
                <a:spcPts val="400"/>
              </a:spcBef>
              <a:spcAft>
                <a:spcPts val="0"/>
              </a:spcAft>
              <a:buClr>
                <a:schemeClr val="dk1"/>
              </a:buClr>
              <a:buSzPts val="1800"/>
              <a:buChar char="•"/>
              <a:defRPr sz="1800"/>
            </a:lvl3pPr>
            <a:lvl4pPr indent="-323850" lvl="3" marL="1828800" rtl="0" algn="l">
              <a:lnSpc>
                <a:spcPct val="90000"/>
              </a:lnSpc>
              <a:spcBef>
                <a:spcPts val="400"/>
              </a:spcBef>
              <a:spcAft>
                <a:spcPts val="0"/>
              </a:spcAft>
              <a:buClr>
                <a:schemeClr val="dk1"/>
              </a:buClr>
              <a:buSzPts val="1500"/>
              <a:buChar char="•"/>
              <a:defRPr sz="1500"/>
            </a:lvl4pPr>
            <a:lvl5pPr indent="-323850" lvl="4" marL="2286000" rtl="0" algn="l">
              <a:lnSpc>
                <a:spcPct val="90000"/>
              </a:lnSpc>
              <a:spcBef>
                <a:spcPts val="400"/>
              </a:spcBef>
              <a:spcAft>
                <a:spcPts val="0"/>
              </a:spcAft>
              <a:buClr>
                <a:schemeClr val="dk1"/>
              </a:buClr>
              <a:buSzPts val="1500"/>
              <a:buChar char="•"/>
              <a:defRPr sz="1500"/>
            </a:lvl5pPr>
            <a:lvl6pPr indent="-323850" lvl="5" marL="2743200" rtl="0" algn="l">
              <a:lnSpc>
                <a:spcPct val="90000"/>
              </a:lnSpc>
              <a:spcBef>
                <a:spcPts val="400"/>
              </a:spcBef>
              <a:spcAft>
                <a:spcPts val="0"/>
              </a:spcAft>
              <a:buClr>
                <a:schemeClr val="dk1"/>
              </a:buClr>
              <a:buSzPts val="1500"/>
              <a:buChar char="•"/>
              <a:defRPr sz="1500"/>
            </a:lvl6pPr>
            <a:lvl7pPr indent="-323850" lvl="6" marL="3200400" rtl="0" algn="l">
              <a:lnSpc>
                <a:spcPct val="90000"/>
              </a:lnSpc>
              <a:spcBef>
                <a:spcPts val="400"/>
              </a:spcBef>
              <a:spcAft>
                <a:spcPts val="0"/>
              </a:spcAft>
              <a:buClr>
                <a:schemeClr val="dk1"/>
              </a:buClr>
              <a:buSzPts val="1500"/>
              <a:buChar char="•"/>
              <a:defRPr sz="1500"/>
            </a:lvl7pPr>
            <a:lvl8pPr indent="-323850" lvl="7" marL="3657600" rtl="0" algn="l">
              <a:lnSpc>
                <a:spcPct val="90000"/>
              </a:lnSpc>
              <a:spcBef>
                <a:spcPts val="400"/>
              </a:spcBef>
              <a:spcAft>
                <a:spcPts val="0"/>
              </a:spcAft>
              <a:buClr>
                <a:schemeClr val="dk1"/>
              </a:buClr>
              <a:buSzPts val="1500"/>
              <a:buChar char="•"/>
              <a:defRPr sz="1500"/>
            </a:lvl8pPr>
            <a:lvl9pPr indent="-323850" lvl="8" marL="4114800" rtl="0" algn="l">
              <a:lnSpc>
                <a:spcPct val="90000"/>
              </a:lnSpc>
              <a:spcBef>
                <a:spcPts val="400"/>
              </a:spcBef>
              <a:spcAft>
                <a:spcPts val="0"/>
              </a:spcAft>
              <a:buClr>
                <a:schemeClr val="dk1"/>
              </a:buClr>
              <a:buSzPts val="1500"/>
              <a:buChar char="•"/>
              <a:defRPr sz="1500"/>
            </a:lvl9pPr>
          </a:lstStyle>
          <a:p/>
        </p:txBody>
      </p:sp>
      <p:sp>
        <p:nvSpPr>
          <p:cNvPr id="102" name="Google Shape;102;p21"/>
          <p:cNvSpPr txBox="1"/>
          <p:nvPr>
            <p:ph idx="2" type="body"/>
          </p:nvPr>
        </p:nvSpPr>
        <p:spPr>
          <a:xfrm>
            <a:off x="629841" y="1543050"/>
            <a:ext cx="2949000" cy="2858700"/>
          </a:xfrm>
          <a:prstGeom prst="rect">
            <a:avLst/>
          </a:prstGeom>
          <a:noFill/>
          <a:ln>
            <a:noFill/>
          </a:ln>
        </p:spPr>
        <p:txBody>
          <a:bodyPr anchorCtr="0" anchor="t" bIns="34275" lIns="68575" spcFirstLastPara="1" rIns="68575" wrap="square" tIns="34275">
            <a:no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103" name="Google Shape;103;p2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04" name="Google Shape;104;p2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05" name="Google Shape;105;p2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06" name="Shape 106"/>
        <p:cNvGrpSpPr/>
        <p:nvPr/>
      </p:nvGrpSpPr>
      <p:grpSpPr>
        <a:xfrm>
          <a:off x="0" y="0"/>
          <a:ext cx="0" cy="0"/>
          <a:chOff x="0" y="0"/>
          <a:chExt cx="0" cy="0"/>
        </a:xfrm>
      </p:grpSpPr>
      <p:sp>
        <p:nvSpPr>
          <p:cNvPr id="107" name="Google Shape;107;p22"/>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08" name="Google Shape;108;p22"/>
          <p:cNvSpPr/>
          <p:nvPr>
            <p:ph idx="2" type="pic"/>
          </p:nvPr>
        </p:nvSpPr>
        <p:spPr>
          <a:xfrm>
            <a:off x="3887391" y="740569"/>
            <a:ext cx="4629300" cy="36552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1pPr>
            <a:lvl2pPr lvl="1" marR="0" rtl="0" algn="l">
              <a:lnSpc>
                <a:spcPct val="90000"/>
              </a:lnSpc>
              <a:spcBef>
                <a:spcPts val="400"/>
              </a:spcBef>
              <a:spcAft>
                <a:spcPts val="0"/>
              </a:spcAft>
              <a:buClr>
                <a:schemeClr val="dk1"/>
              </a:buClr>
              <a:buSzPts val="2100"/>
              <a:buFont typeface="Arial"/>
              <a:buNone/>
              <a:defRPr b="0" i="0" sz="2100" u="none" cap="none" strike="noStrike">
                <a:solidFill>
                  <a:schemeClr val="dk1"/>
                </a:solidFill>
                <a:latin typeface="Calibri"/>
                <a:ea typeface="Calibri"/>
                <a:cs typeface="Calibri"/>
                <a:sym typeface="Calibri"/>
              </a:defRPr>
            </a:lvl2pPr>
            <a:lvl3pPr lvl="2" marR="0" rtl="0" algn="l">
              <a:lnSpc>
                <a:spcPct val="90000"/>
              </a:lnSpc>
              <a:spcBef>
                <a:spcPts val="4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lvl="3"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4pPr>
            <a:lvl5pPr lvl="4"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5pPr>
            <a:lvl6pPr lvl="5"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6pPr>
            <a:lvl7pPr lvl="6"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7pPr>
            <a:lvl8pPr lvl="7"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8pPr>
            <a:lvl9pPr lvl="8"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9pPr>
          </a:lstStyle>
          <a:p/>
        </p:txBody>
      </p:sp>
      <p:sp>
        <p:nvSpPr>
          <p:cNvPr id="109" name="Google Shape;109;p22"/>
          <p:cNvSpPr txBox="1"/>
          <p:nvPr>
            <p:ph idx="1" type="body"/>
          </p:nvPr>
        </p:nvSpPr>
        <p:spPr>
          <a:xfrm>
            <a:off x="629841" y="1543050"/>
            <a:ext cx="2949000" cy="2858700"/>
          </a:xfrm>
          <a:prstGeom prst="rect">
            <a:avLst/>
          </a:prstGeom>
          <a:noFill/>
          <a:ln>
            <a:noFill/>
          </a:ln>
        </p:spPr>
        <p:txBody>
          <a:bodyPr anchorCtr="0" anchor="t" bIns="34275" lIns="68575" spcFirstLastPara="1" rIns="68575" wrap="square" tIns="34275">
            <a:no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110" name="Google Shape;110;p2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11" name="Google Shape;111;p2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12" name="Google Shape;112;p2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13" name="Shape 113"/>
        <p:cNvGrpSpPr/>
        <p:nvPr/>
      </p:nvGrpSpPr>
      <p:grpSpPr>
        <a:xfrm>
          <a:off x="0" y="0"/>
          <a:ext cx="0" cy="0"/>
          <a:chOff x="0" y="0"/>
          <a:chExt cx="0" cy="0"/>
        </a:xfrm>
      </p:grpSpPr>
      <p:sp>
        <p:nvSpPr>
          <p:cNvPr id="114" name="Google Shape;114;p2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15" name="Google Shape;115;p23"/>
          <p:cNvSpPr txBox="1"/>
          <p:nvPr>
            <p:ph idx="1" type="body"/>
          </p:nvPr>
        </p:nvSpPr>
        <p:spPr>
          <a:xfrm rot="5400000">
            <a:off x="2940300" y="-942431"/>
            <a:ext cx="3263400" cy="78867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16" name="Google Shape;116;p2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17" name="Google Shape;117;p2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18" name="Google Shape;118;p2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19" name="Shape 119"/>
        <p:cNvGrpSpPr/>
        <p:nvPr/>
      </p:nvGrpSpPr>
      <p:grpSpPr>
        <a:xfrm>
          <a:off x="0" y="0"/>
          <a:ext cx="0" cy="0"/>
          <a:chOff x="0" y="0"/>
          <a:chExt cx="0" cy="0"/>
        </a:xfrm>
      </p:grpSpPr>
      <p:sp>
        <p:nvSpPr>
          <p:cNvPr id="120" name="Google Shape;120;p24"/>
          <p:cNvSpPr txBox="1"/>
          <p:nvPr>
            <p:ph type="title"/>
          </p:nvPr>
        </p:nvSpPr>
        <p:spPr>
          <a:xfrm rot="5400000">
            <a:off x="5350050" y="1467544"/>
            <a:ext cx="4359000" cy="19716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21" name="Google Shape;121;p24"/>
          <p:cNvSpPr txBox="1"/>
          <p:nvPr>
            <p:ph idx="1" type="body"/>
          </p:nvPr>
        </p:nvSpPr>
        <p:spPr>
          <a:xfrm rot="5400000">
            <a:off x="1349475" y="-447056"/>
            <a:ext cx="4359000" cy="58008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22" name="Google Shape;122;p2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23" name="Google Shape;123;p2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24" name="Google Shape;124;p2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25" name="Shape 125"/>
        <p:cNvGrpSpPr/>
        <p:nvPr/>
      </p:nvGrpSpPr>
      <p:grpSpPr>
        <a:xfrm>
          <a:off x="0" y="0"/>
          <a:ext cx="0" cy="0"/>
          <a:chOff x="0" y="0"/>
          <a:chExt cx="0" cy="0"/>
        </a:xfrm>
      </p:grpSpPr>
      <p:sp>
        <p:nvSpPr>
          <p:cNvPr id="126" name="Google Shape;126;p25"/>
          <p:cNvSpPr txBox="1"/>
          <p:nvPr>
            <p:ph idx="1" type="body"/>
          </p:nvPr>
        </p:nvSpPr>
        <p:spPr>
          <a:xfrm>
            <a:off x="311700" y="4230575"/>
            <a:ext cx="5998800" cy="605100"/>
          </a:xfrm>
          <a:prstGeom prst="rect">
            <a:avLst/>
          </a:prstGeom>
          <a:noFill/>
          <a:ln>
            <a:noFill/>
          </a:ln>
        </p:spPr>
        <p:txBody>
          <a:bodyPr anchorCtr="0" anchor="ctr" bIns="68575" lIns="68575" spcFirstLastPara="1" rIns="68575" wrap="square" tIns="68575">
            <a:noAutofit/>
          </a:bodyPr>
          <a:lstStyle>
            <a:lvl1pPr indent="-228600" lvl="0" marL="457200" rtl="0" algn="l">
              <a:lnSpc>
                <a:spcPct val="100000"/>
              </a:lnSpc>
              <a:spcBef>
                <a:spcPts val="0"/>
              </a:spcBef>
              <a:spcAft>
                <a:spcPts val="0"/>
              </a:spcAft>
              <a:buSzPts val="1400"/>
              <a:buNone/>
              <a:defRPr/>
            </a:lvl1pPr>
          </a:lstStyle>
          <a:p/>
        </p:txBody>
      </p:sp>
      <p:sp>
        <p:nvSpPr>
          <p:cNvPr id="127" name="Google Shape;127;p25"/>
          <p:cNvSpPr txBox="1"/>
          <p:nvPr>
            <p:ph idx="12" type="sldNum"/>
          </p:nvPr>
        </p:nvSpPr>
        <p:spPr>
          <a:xfrm>
            <a:off x="8472458" y="4663216"/>
            <a:ext cx="548700" cy="393600"/>
          </a:xfrm>
          <a:prstGeom prst="rect">
            <a:avLst/>
          </a:prstGeom>
          <a:noFill/>
          <a:ln>
            <a:noFill/>
          </a:ln>
        </p:spPr>
        <p:txBody>
          <a:bodyPr anchorCtr="0" anchor="ctr" bIns="68575" lIns="68575" spcFirstLastPara="1" rIns="68575" wrap="square" tIns="68575">
            <a:noAutofit/>
          </a:bodyPr>
          <a:lstStyle>
            <a:lvl1pPr indent="0" lvl="0" marL="0" marR="0" rtl="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28" name="Shape 128"/>
        <p:cNvGrpSpPr/>
        <p:nvPr/>
      </p:nvGrpSpPr>
      <p:grpSpPr>
        <a:xfrm>
          <a:off x="0" y="0"/>
          <a:ext cx="0" cy="0"/>
          <a:chOff x="0" y="0"/>
          <a:chExt cx="0" cy="0"/>
        </a:xfrm>
      </p:grpSpPr>
      <p:sp>
        <p:nvSpPr>
          <p:cNvPr id="129" name="Google Shape;129;p26"/>
          <p:cNvSpPr txBox="1"/>
          <p:nvPr>
            <p:ph type="title"/>
          </p:nvPr>
        </p:nvSpPr>
        <p:spPr>
          <a:xfrm>
            <a:off x="311700" y="445025"/>
            <a:ext cx="8520600" cy="572700"/>
          </a:xfrm>
          <a:prstGeom prst="rect">
            <a:avLst/>
          </a:prstGeom>
          <a:noFill/>
          <a:ln>
            <a:noFill/>
          </a:ln>
        </p:spPr>
        <p:txBody>
          <a:bodyPr anchorCtr="0" anchor="t" bIns="68575" lIns="68575" spcFirstLastPara="1" rIns="68575" wrap="square" tIns="68575">
            <a:noAutofit/>
          </a:bodyPr>
          <a:lstStyle>
            <a:lvl1pPr lvl="0" rtl="0" algn="l">
              <a:lnSpc>
                <a:spcPct val="100000"/>
              </a:lnSpc>
              <a:spcBef>
                <a:spcPts val="0"/>
              </a:spcBef>
              <a:spcAft>
                <a:spcPts val="0"/>
              </a:spcAft>
              <a:buSzPts val="2100"/>
              <a:buNone/>
              <a:defRPr/>
            </a:lvl1pPr>
            <a:lvl2pPr lvl="1" rtl="0" algn="l">
              <a:lnSpc>
                <a:spcPct val="100000"/>
              </a:lnSpc>
              <a:spcBef>
                <a:spcPts val="0"/>
              </a:spcBef>
              <a:spcAft>
                <a:spcPts val="0"/>
              </a:spcAft>
              <a:buSzPts val="2100"/>
              <a:buNone/>
              <a:defRPr/>
            </a:lvl2pPr>
            <a:lvl3pPr lvl="2" rtl="0" algn="l">
              <a:lnSpc>
                <a:spcPct val="100000"/>
              </a:lnSpc>
              <a:spcBef>
                <a:spcPts val="0"/>
              </a:spcBef>
              <a:spcAft>
                <a:spcPts val="0"/>
              </a:spcAft>
              <a:buSzPts val="2100"/>
              <a:buNone/>
              <a:defRPr/>
            </a:lvl3pPr>
            <a:lvl4pPr lvl="3" rtl="0" algn="l">
              <a:lnSpc>
                <a:spcPct val="100000"/>
              </a:lnSpc>
              <a:spcBef>
                <a:spcPts val="0"/>
              </a:spcBef>
              <a:spcAft>
                <a:spcPts val="0"/>
              </a:spcAft>
              <a:buSzPts val="2100"/>
              <a:buNone/>
              <a:defRPr/>
            </a:lvl4pPr>
            <a:lvl5pPr lvl="4" rtl="0" algn="l">
              <a:lnSpc>
                <a:spcPct val="100000"/>
              </a:lnSpc>
              <a:spcBef>
                <a:spcPts val="0"/>
              </a:spcBef>
              <a:spcAft>
                <a:spcPts val="0"/>
              </a:spcAft>
              <a:buSzPts val="2100"/>
              <a:buNone/>
              <a:defRPr/>
            </a:lvl5pPr>
            <a:lvl6pPr lvl="5" rtl="0" algn="l">
              <a:lnSpc>
                <a:spcPct val="100000"/>
              </a:lnSpc>
              <a:spcBef>
                <a:spcPts val="0"/>
              </a:spcBef>
              <a:spcAft>
                <a:spcPts val="0"/>
              </a:spcAft>
              <a:buSzPts val="2100"/>
              <a:buNone/>
              <a:defRPr/>
            </a:lvl6pPr>
            <a:lvl7pPr lvl="6" rtl="0" algn="l">
              <a:lnSpc>
                <a:spcPct val="100000"/>
              </a:lnSpc>
              <a:spcBef>
                <a:spcPts val="0"/>
              </a:spcBef>
              <a:spcAft>
                <a:spcPts val="0"/>
              </a:spcAft>
              <a:buSzPts val="2100"/>
              <a:buNone/>
              <a:defRPr/>
            </a:lvl7pPr>
            <a:lvl8pPr lvl="7" rtl="0" algn="l">
              <a:lnSpc>
                <a:spcPct val="100000"/>
              </a:lnSpc>
              <a:spcBef>
                <a:spcPts val="0"/>
              </a:spcBef>
              <a:spcAft>
                <a:spcPts val="0"/>
              </a:spcAft>
              <a:buSzPts val="2100"/>
              <a:buNone/>
              <a:defRPr/>
            </a:lvl8pPr>
            <a:lvl9pPr lvl="8" rtl="0" algn="l">
              <a:lnSpc>
                <a:spcPct val="100000"/>
              </a:lnSpc>
              <a:spcBef>
                <a:spcPts val="0"/>
              </a:spcBef>
              <a:spcAft>
                <a:spcPts val="0"/>
              </a:spcAft>
              <a:buSzPts val="2100"/>
              <a:buNone/>
              <a:defRPr/>
            </a:lvl9pPr>
          </a:lstStyle>
          <a:p/>
        </p:txBody>
      </p:sp>
      <p:sp>
        <p:nvSpPr>
          <p:cNvPr id="130" name="Google Shape;130;p26"/>
          <p:cNvSpPr txBox="1"/>
          <p:nvPr>
            <p:ph idx="1" type="body"/>
          </p:nvPr>
        </p:nvSpPr>
        <p:spPr>
          <a:xfrm>
            <a:off x="311700" y="1152475"/>
            <a:ext cx="8520600" cy="3416400"/>
          </a:xfrm>
          <a:prstGeom prst="rect">
            <a:avLst/>
          </a:prstGeom>
          <a:noFill/>
          <a:ln>
            <a:noFill/>
          </a:ln>
        </p:spPr>
        <p:txBody>
          <a:bodyPr anchorCtr="0" anchor="t" bIns="68575" lIns="68575" spcFirstLastPara="1" rIns="68575" wrap="square" tIns="68575">
            <a:noAutofit/>
          </a:bodyPr>
          <a:lstStyle>
            <a:lvl1pPr indent="-317500" lvl="0" marL="457200" rtl="0" algn="l">
              <a:lnSpc>
                <a:spcPct val="115000"/>
              </a:lnSpc>
              <a:spcBef>
                <a:spcPts val="0"/>
              </a:spcBef>
              <a:spcAft>
                <a:spcPts val="0"/>
              </a:spcAft>
              <a:buSzPts val="1400"/>
              <a:buChar char="●"/>
              <a:defRPr/>
            </a:lvl1pPr>
            <a:lvl2pPr indent="-298450" lvl="1" marL="914400" rtl="0" algn="l">
              <a:lnSpc>
                <a:spcPct val="115000"/>
              </a:lnSpc>
              <a:spcBef>
                <a:spcPts val="1200"/>
              </a:spcBef>
              <a:spcAft>
                <a:spcPts val="0"/>
              </a:spcAft>
              <a:buSzPts val="1100"/>
              <a:buChar char="○"/>
              <a:defRPr/>
            </a:lvl2pPr>
            <a:lvl3pPr indent="-298450" lvl="2" marL="1371600" rtl="0" algn="l">
              <a:lnSpc>
                <a:spcPct val="115000"/>
              </a:lnSpc>
              <a:spcBef>
                <a:spcPts val="1200"/>
              </a:spcBef>
              <a:spcAft>
                <a:spcPts val="0"/>
              </a:spcAft>
              <a:buSzPts val="1100"/>
              <a:buChar char="■"/>
              <a:defRPr/>
            </a:lvl3pPr>
            <a:lvl4pPr indent="-298450" lvl="3" marL="1828800" rtl="0" algn="l">
              <a:lnSpc>
                <a:spcPct val="115000"/>
              </a:lnSpc>
              <a:spcBef>
                <a:spcPts val="1200"/>
              </a:spcBef>
              <a:spcAft>
                <a:spcPts val="0"/>
              </a:spcAft>
              <a:buSzPts val="1100"/>
              <a:buChar char="●"/>
              <a:defRPr/>
            </a:lvl4pPr>
            <a:lvl5pPr indent="-298450" lvl="4" marL="2286000" rtl="0" algn="l">
              <a:lnSpc>
                <a:spcPct val="115000"/>
              </a:lnSpc>
              <a:spcBef>
                <a:spcPts val="1200"/>
              </a:spcBef>
              <a:spcAft>
                <a:spcPts val="0"/>
              </a:spcAft>
              <a:buSzPts val="1100"/>
              <a:buChar char="○"/>
              <a:defRPr/>
            </a:lvl5pPr>
            <a:lvl6pPr indent="-298450" lvl="5" marL="2743200" rtl="0" algn="l">
              <a:lnSpc>
                <a:spcPct val="115000"/>
              </a:lnSpc>
              <a:spcBef>
                <a:spcPts val="1200"/>
              </a:spcBef>
              <a:spcAft>
                <a:spcPts val="0"/>
              </a:spcAft>
              <a:buSzPts val="1100"/>
              <a:buChar char="■"/>
              <a:defRPr/>
            </a:lvl6pPr>
            <a:lvl7pPr indent="-298450" lvl="6" marL="3200400" rtl="0" algn="l">
              <a:lnSpc>
                <a:spcPct val="115000"/>
              </a:lnSpc>
              <a:spcBef>
                <a:spcPts val="1200"/>
              </a:spcBef>
              <a:spcAft>
                <a:spcPts val="0"/>
              </a:spcAft>
              <a:buSzPts val="1100"/>
              <a:buChar char="●"/>
              <a:defRPr/>
            </a:lvl7pPr>
            <a:lvl8pPr indent="-298450" lvl="7" marL="3657600" rtl="0" algn="l">
              <a:lnSpc>
                <a:spcPct val="115000"/>
              </a:lnSpc>
              <a:spcBef>
                <a:spcPts val="1200"/>
              </a:spcBef>
              <a:spcAft>
                <a:spcPts val="0"/>
              </a:spcAft>
              <a:buSzPts val="1100"/>
              <a:buChar char="○"/>
              <a:defRPr/>
            </a:lvl8pPr>
            <a:lvl9pPr indent="-298450" lvl="8" marL="4114800" rtl="0" algn="l">
              <a:lnSpc>
                <a:spcPct val="115000"/>
              </a:lnSpc>
              <a:spcBef>
                <a:spcPts val="1200"/>
              </a:spcBef>
              <a:spcAft>
                <a:spcPts val="1200"/>
              </a:spcAft>
              <a:buSzPts val="1100"/>
              <a:buChar char="■"/>
              <a:defRPr/>
            </a:lvl9pPr>
          </a:lstStyle>
          <a:p/>
        </p:txBody>
      </p:sp>
      <p:sp>
        <p:nvSpPr>
          <p:cNvPr id="131" name="Google Shape;131;p26"/>
          <p:cNvSpPr txBox="1"/>
          <p:nvPr>
            <p:ph idx="12" type="sldNum"/>
          </p:nvPr>
        </p:nvSpPr>
        <p:spPr>
          <a:xfrm>
            <a:off x="8472458" y="4663216"/>
            <a:ext cx="548700" cy="393600"/>
          </a:xfrm>
          <a:prstGeom prst="rect">
            <a:avLst/>
          </a:prstGeom>
          <a:noFill/>
          <a:ln>
            <a:noFill/>
          </a:ln>
        </p:spPr>
        <p:txBody>
          <a:bodyPr anchorCtr="0" anchor="ctr" bIns="68575" lIns="68575" spcFirstLastPara="1" rIns="68575" wrap="square" tIns="68575">
            <a:noAutofit/>
          </a:bodyPr>
          <a:lstStyle>
            <a:lvl1pPr indent="0" lvl="0" marL="0" marR="0" rtl="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EAD3"/>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52" name="Google Shape;52;p13"/>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53" name="Google Shape;53;p1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54" name="Google Shape;54;p1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55" name="Google Shape;55;p1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888888"/>
                </a:solidFill>
                <a:latin typeface="Calibri"/>
                <a:ea typeface="Calibri"/>
                <a:cs typeface="Calibri"/>
                <a:sym typeface="Calibri"/>
              </a:defRPr>
            </a:lvl1pPr>
            <a:lvl2pPr indent="0" lvl="1" marL="0" marR="0" rtl="0" algn="r">
              <a:spcBef>
                <a:spcPts val="0"/>
              </a:spcBef>
              <a:buNone/>
              <a:defRPr b="0" i="0" sz="900" u="none" cap="none" strike="noStrike">
                <a:solidFill>
                  <a:srgbClr val="888888"/>
                </a:solidFill>
                <a:latin typeface="Calibri"/>
                <a:ea typeface="Calibri"/>
                <a:cs typeface="Calibri"/>
                <a:sym typeface="Calibri"/>
              </a:defRPr>
            </a:lvl2pPr>
            <a:lvl3pPr indent="0" lvl="2" marL="0" marR="0" rtl="0" algn="r">
              <a:spcBef>
                <a:spcPts val="0"/>
              </a:spcBef>
              <a:buNone/>
              <a:defRPr b="0" i="0" sz="900" u="none" cap="none" strike="noStrike">
                <a:solidFill>
                  <a:srgbClr val="888888"/>
                </a:solidFill>
                <a:latin typeface="Calibri"/>
                <a:ea typeface="Calibri"/>
                <a:cs typeface="Calibri"/>
                <a:sym typeface="Calibri"/>
              </a:defRPr>
            </a:lvl3pPr>
            <a:lvl4pPr indent="0" lvl="3" marL="0" marR="0" rtl="0" algn="r">
              <a:spcBef>
                <a:spcPts val="0"/>
              </a:spcBef>
              <a:buNone/>
              <a:defRPr b="0" i="0" sz="900" u="none" cap="none" strike="noStrike">
                <a:solidFill>
                  <a:srgbClr val="888888"/>
                </a:solidFill>
                <a:latin typeface="Calibri"/>
                <a:ea typeface="Calibri"/>
                <a:cs typeface="Calibri"/>
                <a:sym typeface="Calibri"/>
              </a:defRPr>
            </a:lvl4pPr>
            <a:lvl5pPr indent="0" lvl="4" marL="0" marR="0" rtl="0" algn="r">
              <a:spcBef>
                <a:spcPts val="0"/>
              </a:spcBef>
              <a:buNone/>
              <a:defRPr b="0" i="0" sz="900" u="none" cap="none" strike="noStrike">
                <a:solidFill>
                  <a:srgbClr val="888888"/>
                </a:solidFill>
                <a:latin typeface="Calibri"/>
                <a:ea typeface="Calibri"/>
                <a:cs typeface="Calibri"/>
                <a:sym typeface="Calibri"/>
              </a:defRPr>
            </a:lvl5pPr>
            <a:lvl6pPr indent="0" lvl="5" marL="0" marR="0" rtl="0" algn="r">
              <a:spcBef>
                <a:spcPts val="0"/>
              </a:spcBef>
              <a:buNone/>
              <a:defRPr b="0" i="0" sz="900" u="none" cap="none" strike="noStrike">
                <a:solidFill>
                  <a:srgbClr val="888888"/>
                </a:solidFill>
                <a:latin typeface="Calibri"/>
                <a:ea typeface="Calibri"/>
                <a:cs typeface="Calibri"/>
                <a:sym typeface="Calibri"/>
              </a:defRPr>
            </a:lvl6pPr>
            <a:lvl7pPr indent="0" lvl="6" marL="0" marR="0" rtl="0" algn="r">
              <a:spcBef>
                <a:spcPts val="0"/>
              </a:spcBef>
              <a:buNone/>
              <a:defRPr b="0" i="0" sz="900" u="none" cap="none" strike="noStrike">
                <a:solidFill>
                  <a:srgbClr val="888888"/>
                </a:solidFill>
                <a:latin typeface="Calibri"/>
                <a:ea typeface="Calibri"/>
                <a:cs typeface="Calibri"/>
                <a:sym typeface="Calibri"/>
              </a:defRPr>
            </a:lvl7pPr>
            <a:lvl8pPr indent="0" lvl="7" marL="0" marR="0" rtl="0" algn="r">
              <a:spcBef>
                <a:spcPts val="0"/>
              </a:spcBef>
              <a:buNone/>
              <a:defRPr b="0" i="0" sz="900" u="none" cap="none" strike="noStrike">
                <a:solidFill>
                  <a:srgbClr val="888888"/>
                </a:solidFill>
                <a:latin typeface="Calibri"/>
                <a:ea typeface="Calibri"/>
                <a:cs typeface="Calibri"/>
                <a:sym typeface="Calibri"/>
              </a:defRPr>
            </a:lvl8pPr>
            <a:lvl9pPr indent="0" lvl="8" marL="0" marR="0" rtl="0" algn="r">
              <a:spcBef>
                <a:spcPts val="0"/>
              </a:spcBef>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0.xml"/><Relationship Id="rId3" Type="http://schemas.openxmlformats.org/officeDocument/2006/relationships/image" Target="../media/image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1.xml"/><Relationship Id="rId3" Type="http://schemas.openxmlformats.org/officeDocument/2006/relationships/image" Target="../media/image2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2.xml"/><Relationship Id="rId3" Type="http://schemas.openxmlformats.org/officeDocument/2006/relationships/image" Target="../media/image17.jpg"/><Relationship Id="rId4" Type="http://schemas.openxmlformats.org/officeDocument/2006/relationships/image" Target="../media/image1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8.png"/><Relationship Id="rId4" Type="http://schemas.openxmlformats.org/officeDocument/2006/relationships/image" Target="../media/image2.jpg"/><Relationship Id="rId5" Type="http://schemas.openxmlformats.org/officeDocument/2006/relationships/image" Target="../media/image5.jpg"/><Relationship Id="rId6" Type="http://schemas.openxmlformats.org/officeDocument/2006/relationships/image" Target="../media/image8.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5.jpg"/><Relationship Id="rId4" Type="http://schemas.openxmlformats.org/officeDocument/2006/relationships/hyperlink" Target="https://www.goodreads.com/work/quotes/41620170"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4.png"/><Relationship Id="rId4" Type="http://schemas.openxmlformats.org/officeDocument/2006/relationships/image" Target="../media/image2.jpg"/><Relationship Id="rId5" Type="http://schemas.openxmlformats.org/officeDocument/2006/relationships/image" Target="../media/image5.jpg"/><Relationship Id="rId6" Type="http://schemas.openxmlformats.org/officeDocument/2006/relationships/image" Target="../media/image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9.png"/><Relationship Id="rId4" Type="http://schemas.openxmlformats.org/officeDocument/2006/relationships/image" Target="../media/image19.png"/><Relationship Id="rId5"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xml"/><Relationship Id="rId3" Type="http://schemas.openxmlformats.org/officeDocument/2006/relationships/image" Target="../media/image12.png"/><Relationship Id="rId4" Type="http://schemas.openxmlformats.org/officeDocument/2006/relationships/image" Target="../media/image22.jpg"/><Relationship Id="rId5" Type="http://schemas.openxmlformats.org/officeDocument/2006/relationships/image" Target="../media/image2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16.jpg"/><Relationship Id="rId4" Type="http://schemas.openxmlformats.org/officeDocument/2006/relationships/image" Target="../media/image2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6.xml"/><Relationship Id="rId3" Type="http://schemas.openxmlformats.org/officeDocument/2006/relationships/image" Target="../media/image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7.xml"/><Relationship Id="rId3" Type="http://schemas.openxmlformats.org/officeDocument/2006/relationships/image" Target="../media/image20.png"/><Relationship Id="rId4" Type="http://schemas.openxmlformats.org/officeDocument/2006/relationships/image" Target="../media/image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8.xml"/><Relationship Id="rId3"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9.xml"/><Relationship Id="rId3" Type="http://schemas.openxmlformats.org/officeDocument/2006/relationships/image" Target="../media/image23.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5" name="Shape 135"/>
        <p:cNvGrpSpPr/>
        <p:nvPr/>
      </p:nvGrpSpPr>
      <p:grpSpPr>
        <a:xfrm>
          <a:off x="0" y="0"/>
          <a:ext cx="0" cy="0"/>
          <a:chOff x="0" y="0"/>
          <a:chExt cx="0" cy="0"/>
        </a:xfrm>
      </p:grpSpPr>
      <p:sp>
        <p:nvSpPr>
          <p:cNvPr id="136" name="Google Shape;136;p27"/>
          <p:cNvSpPr txBox="1"/>
          <p:nvPr>
            <p:ph type="ctrTitle"/>
          </p:nvPr>
        </p:nvSpPr>
        <p:spPr>
          <a:xfrm>
            <a:off x="2024625" y="245350"/>
            <a:ext cx="6807600" cy="1239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b="1" lang="en" sz="3000"/>
              <a:t>West Street Recovery</a:t>
            </a:r>
            <a:endParaRPr b="1" sz="3000"/>
          </a:p>
          <a:p>
            <a:pPr indent="0" lvl="0" marL="0" rtl="0" algn="ctr">
              <a:spcBef>
                <a:spcPts val="0"/>
              </a:spcBef>
              <a:spcAft>
                <a:spcPts val="0"/>
              </a:spcAft>
              <a:buNone/>
            </a:pPr>
            <a:r>
              <a:rPr lang="en" sz="2777"/>
              <a:t>“Survivors as Experts”</a:t>
            </a:r>
            <a:endParaRPr sz="2777"/>
          </a:p>
        </p:txBody>
      </p:sp>
      <p:pic>
        <p:nvPicPr>
          <p:cNvPr id="137" name="Google Shape;137;p27"/>
          <p:cNvPicPr preferRelativeResize="0"/>
          <p:nvPr/>
        </p:nvPicPr>
        <p:blipFill rotWithShape="1">
          <a:blip r:embed="rId4">
            <a:alphaModFix/>
          </a:blip>
          <a:srcRect b="12820" l="0" r="0" t="15515"/>
          <a:stretch/>
        </p:blipFill>
        <p:spPr>
          <a:xfrm>
            <a:off x="-2" y="11"/>
            <a:ext cx="7673800" cy="3616073"/>
          </a:xfrm>
          <a:prstGeom prst="rect">
            <a:avLst/>
          </a:prstGeom>
          <a:noFill/>
          <a:ln>
            <a:noFill/>
          </a:ln>
        </p:spPr>
      </p:pic>
      <p:sp>
        <p:nvSpPr>
          <p:cNvPr id="138" name="Google Shape;138;p27"/>
          <p:cNvSpPr txBox="1"/>
          <p:nvPr/>
        </p:nvSpPr>
        <p:spPr>
          <a:xfrm>
            <a:off x="141200" y="3814750"/>
            <a:ext cx="63084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4400"/>
              <a:t>West Street Recovery</a:t>
            </a:r>
            <a:endParaRPr b="1" sz="44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36"/>
          <p:cNvSpPr txBox="1"/>
          <p:nvPr/>
        </p:nvSpPr>
        <p:spPr>
          <a:xfrm>
            <a:off x="472538" y="327150"/>
            <a:ext cx="4470900" cy="7635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None/>
            </a:pPr>
            <a:r>
              <a:rPr b="1" lang="en" sz="2000">
                <a:latin typeface="Calibri"/>
                <a:ea typeface="Calibri"/>
                <a:cs typeface="Calibri"/>
                <a:sym typeface="Calibri"/>
              </a:rPr>
              <a:t>Recommendations: Home repair</a:t>
            </a:r>
            <a:endParaRPr b="1" sz="2000">
              <a:latin typeface="Calibri"/>
              <a:ea typeface="Calibri"/>
              <a:cs typeface="Calibri"/>
              <a:sym typeface="Calibri"/>
            </a:endParaRPr>
          </a:p>
        </p:txBody>
      </p:sp>
      <p:sp>
        <p:nvSpPr>
          <p:cNvPr id="204" name="Google Shape;204;p36"/>
          <p:cNvSpPr txBox="1"/>
          <p:nvPr/>
        </p:nvSpPr>
        <p:spPr>
          <a:xfrm>
            <a:off x="545250" y="999619"/>
            <a:ext cx="3453300" cy="3925800"/>
          </a:xfrm>
          <a:prstGeom prst="rect">
            <a:avLst/>
          </a:prstGeom>
          <a:noFill/>
          <a:ln>
            <a:noFill/>
          </a:ln>
        </p:spPr>
        <p:txBody>
          <a:bodyPr anchorCtr="0" anchor="t" bIns="68575" lIns="68575" spcFirstLastPara="1" rIns="68575" wrap="square" tIns="68575">
            <a:noAutofit/>
          </a:bodyPr>
          <a:lstStyle/>
          <a:p>
            <a:pPr indent="-260350" lvl="0" marL="342900" rtl="0" algn="l">
              <a:lnSpc>
                <a:spcPct val="115000"/>
              </a:lnSpc>
              <a:spcBef>
                <a:spcPts val="0"/>
              </a:spcBef>
              <a:spcAft>
                <a:spcPts val="0"/>
              </a:spcAft>
              <a:buClr>
                <a:schemeClr val="dk1"/>
              </a:buClr>
              <a:buSzPts val="1500"/>
              <a:buFont typeface="Times New Roman"/>
              <a:buAutoNum type="arabicPeriod"/>
            </a:pPr>
            <a:r>
              <a:rPr b="1" lang="en" sz="1500">
                <a:solidFill>
                  <a:schemeClr val="dk1"/>
                </a:solidFill>
                <a:latin typeface="Times New Roman"/>
                <a:ea typeface="Times New Roman"/>
                <a:cs typeface="Times New Roman"/>
                <a:sym typeface="Times New Roman"/>
              </a:rPr>
              <a:t>Responsible parties must establish and maintain home repair programs before disasters.  </a:t>
            </a:r>
            <a:endParaRPr b="1" sz="1500">
              <a:solidFill>
                <a:schemeClr val="dk1"/>
              </a:solidFill>
              <a:latin typeface="Times New Roman"/>
              <a:ea typeface="Times New Roman"/>
              <a:cs typeface="Times New Roman"/>
              <a:sym typeface="Times New Roman"/>
            </a:endParaRPr>
          </a:p>
          <a:p>
            <a:pPr indent="-260350" lvl="0" marL="342900" rtl="0" algn="l">
              <a:lnSpc>
                <a:spcPct val="115000"/>
              </a:lnSpc>
              <a:spcBef>
                <a:spcPts val="0"/>
              </a:spcBef>
              <a:spcAft>
                <a:spcPts val="0"/>
              </a:spcAft>
              <a:buClr>
                <a:schemeClr val="dk1"/>
              </a:buClr>
              <a:buSzPts val="1500"/>
              <a:buFont typeface="Times New Roman"/>
              <a:buAutoNum type="arabicPeriod"/>
            </a:pPr>
            <a:r>
              <a:rPr b="1" lang="en" sz="1500">
                <a:solidFill>
                  <a:schemeClr val="dk1"/>
                </a:solidFill>
                <a:latin typeface="Times New Roman"/>
                <a:ea typeface="Times New Roman"/>
                <a:cs typeface="Times New Roman"/>
                <a:sym typeface="Times New Roman"/>
              </a:rPr>
              <a:t>Allow homeowners agency in the decision-making process. </a:t>
            </a:r>
            <a:endParaRPr b="1" sz="1500">
              <a:solidFill>
                <a:schemeClr val="dk1"/>
              </a:solidFill>
              <a:latin typeface="Times New Roman"/>
              <a:ea typeface="Times New Roman"/>
              <a:cs typeface="Times New Roman"/>
              <a:sym typeface="Times New Roman"/>
            </a:endParaRPr>
          </a:p>
          <a:p>
            <a:pPr indent="-260350" lvl="0" marL="342900" rtl="0" algn="l">
              <a:lnSpc>
                <a:spcPct val="115000"/>
              </a:lnSpc>
              <a:spcBef>
                <a:spcPts val="0"/>
              </a:spcBef>
              <a:spcAft>
                <a:spcPts val="0"/>
              </a:spcAft>
              <a:buClr>
                <a:schemeClr val="dk1"/>
              </a:buClr>
              <a:buSzPts val="1500"/>
              <a:buFont typeface="Times New Roman"/>
              <a:buAutoNum type="arabicPeriod"/>
            </a:pPr>
            <a:r>
              <a:rPr b="1" lang="en" sz="1500">
                <a:solidFill>
                  <a:schemeClr val="dk1"/>
                </a:solidFill>
                <a:latin typeface="Times New Roman"/>
                <a:ea typeface="Times New Roman"/>
                <a:cs typeface="Times New Roman"/>
                <a:sym typeface="Times New Roman"/>
              </a:rPr>
              <a:t>Support the local economy: hiring from the neighborhood, buying from small, local businesses.</a:t>
            </a:r>
            <a:endParaRPr b="1" sz="1500">
              <a:solidFill>
                <a:schemeClr val="dk1"/>
              </a:solidFill>
              <a:latin typeface="Times New Roman"/>
              <a:ea typeface="Times New Roman"/>
              <a:cs typeface="Times New Roman"/>
              <a:sym typeface="Times New Roman"/>
            </a:endParaRPr>
          </a:p>
          <a:p>
            <a:pPr indent="-260350" lvl="0" marL="342900" rtl="0" algn="l">
              <a:lnSpc>
                <a:spcPct val="115000"/>
              </a:lnSpc>
              <a:spcBef>
                <a:spcPts val="0"/>
              </a:spcBef>
              <a:spcAft>
                <a:spcPts val="0"/>
              </a:spcAft>
              <a:buClr>
                <a:schemeClr val="dk1"/>
              </a:buClr>
              <a:buSzPts val="1500"/>
              <a:buFont typeface="Times New Roman"/>
              <a:buAutoNum type="arabicPeriod"/>
            </a:pPr>
            <a:r>
              <a:rPr b="1" lang="en" sz="1500">
                <a:solidFill>
                  <a:schemeClr val="dk1"/>
                </a:solidFill>
                <a:latin typeface="Times New Roman"/>
                <a:ea typeface="Times New Roman"/>
                <a:cs typeface="Times New Roman"/>
                <a:sym typeface="Times New Roman"/>
              </a:rPr>
              <a:t>Make people who do self help elig</a:t>
            </a:r>
            <a:r>
              <a:rPr b="1" lang="en" sz="1500">
                <a:solidFill>
                  <a:schemeClr val="dk1"/>
                </a:solidFill>
                <a:latin typeface="Times New Roman"/>
                <a:ea typeface="Times New Roman"/>
                <a:cs typeface="Times New Roman"/>
                <a:sym typeface="Times New Roman"/>
              </a:rPr>
              <a:t>ible for reimbursement from HUD programs for their labor. </a:t>
            </a:r>
            <a:endParaRPr b="1" sz="15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sz="1100">
              <a:latin typeface="Calibri"/>
              <a:ea typeface="Calibri"/>
              <a:cs typeface="Calibri"/>
              <a:sym typeface="Calibri"/>
            </a:endParaRPr>
          </a:p>
        </p:txBody>
      </p:sp>
      <p:pic>
        <p:nvPicPr>
          <p:cNvPr id="205" name="Google Shape;205;p36"/>
          <p:cNvPicPr preferRelativeResize="0"/>
          <p:nvPr/>
        </p:nvPicPr>
        <p:blipFill>
          <a:blip r:embed="rId3">
            <a:alphaModFix/>
          </a:blip>
          <a:stretch>
            <a:fillRect/>
          </a:stretch>
        </p:blipFill>
        <p:spPr>
          <a:xfrm>
            <a:off x="4131000" y="0"/>
            <a:ext cx="5013001" cy="501300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37"/>
          <p:cNvSpPr txBox="1"/>
          <p:nvPr/>
        </p:nvSpPr>
        <p:spPr>
          <a:xfrm>
            <a:off x="4264125" y="349854"/>
            <a:ext cx="4599600" cy="3823200"/>
          </a:xfrm>
          <a:prstGeom prst="rect">
            <a:avLst/>
          </a:prstGeom>
          <a:noFill/>
          <a:ln>
            <a:noFill/>
          </a:ln>
        </p:spPr>
        <p:txBody>
          <a:bodyPr anchorCtr="0" anchor="t" bIns="68575" lIns="68575" spcFirstLastPara="1" rIns="68575" wrap="square" tIns="68575">
            <a:noAutofit/>
          </a:bodyPr>
          <a:lstStyle/>
          <a:p>
            <a:pPr indent="-247650" lvl="0" marL="342900" rtl="0" algn="l">
              <a:lnSpc>
                <a:spcPct val="115000"/>
              </a:lnSpc>
              <a:spcBef>
                <a:spcPts val="0"/>
              </a:spcBef>
              <a:spcAft>
                <a:spcPts val="0"/>
              </a:spcAft>
              <a:buClr>
                <a:schemeClr val="dk1"/>
              </a:buClr>
              <a:buSzPts val="1300"/>
              <a:buFont typeface="Times New Roman"/>
              <a:buAutoNum type="arabicPeriod"/>
            </a:pPr>
            <a:r>
              <a:rPr lang="en" sz="1300">
                <a:solidFill>
                  <a:schemeClr val="dk1"/>
                </a:solidFill>
                <a:latin typeface="Times New Roman"/>
                <a:ea typeface="Times New Roman"/>
                <a:cs typeface="Times New Roman"/>
                <a:sym typeface="Times New Roman"/>
              </a:rPr>
              <a:t>Deliver more aid to poor and low income people &amp; and do so more quickly</a:t>
            </a:r>
            <a:endParaRPr sz="1300">
              <a:solidFill>
                <a:schemeClr val="dk1"/>
              </a:solidFill>
              <a:latin typeface="Times New Roman"/>
              <a:ea typeface="Times New Roman"/>
              <a:cs typeface="Times New Roman"/>
              <a:sym typeface="Times New Roman"/>
            </a:endParaRPr>
          </a:p>
          <a:p>
            <a:pPr indent="-247650" lvl="0" marL="342900" rtl="0" algn="l">
              <a:lnSpc>
                <a:spcPct val="115000"/>
              </a:lnSpc>
              <a:spcBef>
                <a:spcPts val="0"/>
              </a:spcBef>
              <a:spcAft>
                <a:spcPts val="0"/>
              </a:spcAft>
              <a:buClr>
                <a:schemeClr val="dk1"/>
              </a:buClr>
              <a:buSzPts val="1300"/>
              <a:buFont typeface="Times New Roman"/>
              <a:buAutoNum type="arabicPeriod"/>
            </a:pPr>
            <a:r>
              <a:rPr lang="en" sz="1300">
                <a:solidFill>
                  <a:schemeClr val="dk1"/>
                </a:solidFill>
                <a:latin typeface="Times New Roman"/>
                <a:ea typeface="Times New Roman"/>
                <a:cs typeface="Times New Roman"/>
                <a:sym typeface="Times New Roman"/>
              </a:rPr>
              <a:t>The entire disaster recovery apparatus must adopt an affirmative Anti-Racism and anti-poverty framework</a:t>
            </a:r>
            <a:endParaRPr sz="1300">
              <a:solidFill>
                <a:schemeClr val="dk1"/>
              </a:solidFill>
              <a:latin typeface="Times New Roman"/>
              <a:ea typeface="Times New Roman"/>
              <a:cs typeface="Times New Roman"/>
              <a:sym typeface="Times New Roman"/>
            </a:endParaRPr>
          </a:p>
          <a:p>
            <a:pPr indent="-247650" lvl="1" marL="685800" rtl="0" algn="l">
              <a:lnSpc>
                <a:spcPct val="115000"/>
              </a:lnSpc>
              <a:spcBef>
                <a:spcPts val="0"/>
              </a:spcBef>
              <a:spcAft>
                <a:spcPts val="0"/>
              </a:spcAft>
              <a:buClr>
                <a:schemeClr val="dk1"/>
              </a:buClr>
              <a:buSzPts val="1300"/>
              <a:buFont typeface="Times New Roman"/>
              <a:buAutoNum type="alphaLcPeriod"/>
            </a:pPr>
            <a:r>
              <a:rPr lang="en" sz="1300">
                <a:solidFill>
                  <a:schemeClr val="dk1"/>
                </a:solidFill>
                <a:latin typeface="Times New Roman"/>
                <a:ea typeface="Times New Roman"/>
                <a:cs typeface="Times New Roman"/>
                <a:sym typeface="Times New Roman"/>
              </a:rPr>
              <a:t>Poor people and neighborhoods should be treated and seen to be worthy of the same services middle and upper class neighborhoods</a:t>
            </a:r>
            <a:endParaRPr sz="1300">
              <a:solidFill>
                <a:schemeClr val="dk1"/>
              </a:solidFill>
              <a:latin typeface="Times New Roman"/>
              <a:ea typeface="Times New Roman"/>
              <a:cs typeface="Times New Roman"/>
              <a:sym typeface="Times New Roman"/>
            </a:endParaRPr>
          </a:p>
          <a:p>
            <a:pPr indent="-247650" lvl="0" marL="342900" rtl="0" algn="l">
              <a:lnSpc>
                <a:spcPct val="115000"/>
              </a:lnSpc>
              <a:spcBef>
                <a:spcPts val="0"/>
              </a:spcBef>
              <a:spcAft>
                <a:spcPts val="0"/>
              </a:spcAft>
              <a:buClr>
                <a:schemeClr val="dk1"/>
              </a:buClr>
              <a:buSzPts val="1300"/>
              <a:buFont typeface="Times New Roman"/>
              <a:buAutoNum type="arabicPeriod"/>
            </a:pPr>
            <a:r>
              <a:rPr lang="en" sz="1300">
                <a:solidFill>
                  <a:schemeClr val="dk1"/>
                </a:solidFill>
                <a:latin typeface="Times New Roman"/>
                <a:ea typeface="Times New Roman"/>
                <a:cs typeface="Times New Roman"/>
                <a:sym typeface="Times New Roman"/>
              </a:rPr>
              <a:t>Disaster recovery should be part of improving quality of life, home, and environment in low-income neighborhoods and eliminating ‘sacrifice zones’</a:t>
            </a:r>
            <a:endParaRPr sz="1300">
              <a:solidFill>
                <a:schemeClr val="dk1"/>
              </a:solidFill>
              <a:latin typeface="Times New Roman"/>
              <a:ea typeface="Times New Roman"/>
              <a:cs typeface="Times New Roman"/>
              <a:sym typeface="Times New Roman"/>
            </a:endParaRPr>
          </a:p>
          <a:p>
            <a:pPr indent="-247650" lvl="1" marL="685800" rtl="0" algn="l">
              <a:lnSpc>
                <a:spcPct val="115000"/>
              </a:lnSpc>
              <a:spcBef>
                <a:spcPts val="0"/>
              </a:spcBef>
              <a:spcAft>
                <a:spcPts val="0"/>
              </a:spcAft>
              <a:buClr>
                <a:schemeClr val="dk1"/>
              </a:buClr>
              <a:buSzPts val="1300"/>
              <a:buFont typeface="Times New Roman"/>
              <a:buAutoNum type="alphaLcPeriod"/>
            </a:pPr>
            <a:r>
              <a:rPr lang="en" sz="1300">
                <a:solidFill>
                  <a:schemeClr val="dk1"/>
                </a:solidFill>
                <a:latin typeface="Times New Roman"/>
                <a:ea typeface="Times New Roman"/>
                <a:cs typeface="Times New Roman"/>
                <a:sym typeface="Times New Roman"/>
              </a:rPr>
              <a:t>Build trust and disaster systems through more regular and open communication and support between governments and residents in non disaster times</a:t>
            </a:r>
            <a:endParaRPr sz="1300">
              <a:solidFill>
                <a:schemeClr val="dk1"/>
              </a:solidFill>
              <a:latin typeface="Times New Roman"/>
              <a:ea typeface="Times New Roman"/>
              <a:cs typeface="Times New Roman"/>
              <a:sym typeface="Times New Roman"/>
            </a:endParaRPr>
          </a:p>
          <a:p>
            <a:pPr indent="-247650" lvl="1" marL="685800" rtl="0" algn="l">
              <a:lnSpc>
                <a:spcPct val="115000"/>
              </a:lnSpc>
              <a:spcBef>
                <a:spcPts val="0"/>
              </a:spcBef>
              <a:spcAft>
                <a:spcPts val="0"/>
              </a:spcAft>
              <a:buClr>
                <a:schemeClr val="dk1"/>
              </a:buClr>
              <a:buSzPts val="1300"/>
              <a:buFont typeface="Times New Roman"/>
              <a:buAutoNum type="alphaLcPeriod"/>
            </a:pPr>
            <a:r>
              <a:rPr lang="en" sz="1300">
                <a:solidFill>
                  <a:schemeClr val="dk1"/>
                </a:solidFill>
                <a:latin typeface="Times New Roman"/>
                <a:ea typeface="Times New Roman"/>
                <a:cs typeface="Times New Roman"/>
                <a:sym typeface="Times New Roman"/>
              </a:rPr>
              <a:t>Recovery must address pre-existing issues from historic disinvestment at the household and neighborhood level</a:t>
            </a:r>
            <a:endParaRPr sz="1500"/>
          </a:p>
        </p:txBody>
      </p:sp>
      <p:sp>
        <p:nvSpPr>
          <p:cNvPr id="211" name="Google Shape;211;p37"/>
          <p:cNvSpPr txBox="1"/>
          <p:nvPr/>
        </p:nvSpPr>
        <p:spPr>
          <a:xfrm>
            <a:off x="446825" y="349850"/>
            <a:ext cx="3439200" cy="12183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None/>
            </a:pPr>
            <a:r>
              <a:rPr b="1" lang="en" sz="1800">
                <a:solidFill>
                  <a:schemeClr val="dk1"/>
                </a:solidFill>
                <a:latin typeface="Times New Roman"/>
                <a:ea typeface="Times New Roman"/>
                <a:cs typeface="Times New Roman"/>
                <a:sym typeface="Times New Roman"/>
              </a:rPr>
              <a:t>Structural Barriers to Recovery: </a:t>
            </a:r>
            <a:endParaRPr b="1" sz="18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rPr b="1" lang="en" sz="1800">
                <a:solidFill>
                  <a:schemeClr val="dk1"/>
                </a:solidFill>
                <a:latin typeface="Times New Roman"/>
                <a:ea typeface="Times New Roman"/>
                <a:cs typeface="Times New Roman"/>
                <a:sym typeface="Times New Roman"/>
              </a:rPr>
              <a:t>Class, Race, and Geography</a:t>
            </a:r>
            <a:endParaRPr b="1" sz="18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b="1" sz="1800">
              <a:solidFill>
                <a:schemeClr val="dk1"/>
              </a:solidFill>
              <a:latin typeface="Times New Roman"/>
              <a:ea typeface="Times New Roman"/>
              <a:cs typeface="Times New Roman"/>
              <a:sym typeface="Times New Roman"/>
            </a:endParaRPr>
          </a:p>
          <a:p>
            <a:pPr indent="0" lvl="0" marL="342900" rtl="0" algn="ctr">
              <a:spcBef>
                <a:spcPts val="0"/>
              </a:spcBef>
              <a:spcAft>
                <a:spcPts val="0"/>
              </a:spcAft>
              <a:buNone/>
            </a:pPr>
            <a:r>
              <a:t/>
            </a:r>
            <a:endParaRPr sz="2000"/>
          </a:p>
        </p:txBody>
      </p:sp>
      <p:pic>
        <p:nvPicPr>
          <p:cNvPr id="212" name="Google Shape;212;p37"/>
          <p:cNvPicPr preferRelativeResize="0"/>
          <p:nvPr/>
        </p:nvPicPr>
        <p:blipFill>
          <a:blip r:embed="rId3">
            <a:alphaModFix/>
          </a:blip>
          <a:stretch>
            <a:fillRect/>
          </a:stretch>
        </p:blipFill>
        <p:spPr>
          <a:xfrm>
            <a:off x="108800" y="1742248"/>
            <a:ext cx="4155325" cy="3113826"/>
          </a:xfrm>
          <a:prstGeom prst="rect">
            <a:avLst/>
          </a:prstGeom>
          <a:noFill/>
          <a:ln>
            <a:noFill/>
          </a:ln>
        </p:spPr>
      </p:pic>
      <p:sp>
        <p:nvSpPr>
          <p:cNvPr id="213" name="Google Shape;213;p37"/>
          <p:cNvSpPr txBox="1"/>
          <p:nvPr/>
        </p:nvSpPr>
        <p:spPr>
          <a:xfrm>
            <a:off x="4793025" y="4019000"/>
            <a:ext cx="39333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i="1" lang="en">
                <a:solidFill>
                  <a:schemeClr val="dk1"/>
                </a:solidFill>
                <a:latin typeface="Calibri"/>
                <a:ea typeface="Calibri"/>
                <a:cs typeface="Calibri"/>
                <a:sym typeface="Calibri"/>
              </a:rPr>
              <a:t>The map shows the funding gap for flood mitigation projects in Houston. As always BIPOC and poor areas have the greatest need.</a:t>
            </a:r>
            <a:endParaRPr>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38"/>
          <p:cNvSpPr txBox="1"/>
          <p:nvPr/>
        </p:nvSpPr>
        <p:spPr>
          <a:xfrm>
            <a:off x="2395250" y="123550"/>
            <a:ext cx="6221400" cy="2292000"/>
          </a:xfrm>
          <a:prstGeom prst="rect">
            <a:avLst/>
          </a:prstGeom>
          <a:noFill/>
          <a:ln>
            <a:noFill/>
          </a:ln>
        </p:spPr>
        <p:txBody>
          <a:bodyPr anchorCtr="0" anchor="t" bIns="68575" lIns="68575" spcFirstLastPara="1" rIns="68575" wrap="square" tIns="68575">
            <a:noAutofit/>
          </a:bodyPr>
          <a:lstStyle/>
          <a:p>
            <a:pPr indent="-254000" lvl="0" marL="342900" rtl="0" algn="l">
              <a:lnSpc>
                <a:spcPct val="115000"/>
              </a:lnSpc>
              <a:spcBef>
                <a:spcPts val="0"/>
              </a:spcBef>
              <a:spcAft>
                <a:spcPts val="0"/>
              </a:spcAft>
              <a:buClr>
                <a:schemeClr val="dk1"/>
              </a:buClr>
              <a:buSzPts val="1400"/>
              <a:buFont typeface="Times New Roman"/>
              <a:buAutoNum type="arabicPeriod"/>
            </a:pPr>
            <a:r>
              <a:rPr lang="en" sz="1400">
                <a:solidFill>
                  <a:schemeClr val="dk1"/>
                </a:solidFill>
                <a:latin typeface="Times New Roman"/>
                <a:ea typeface="Times New Roman"/>
                <a:cs typeface="Times New Roman"/>
                <a:sym typeface="Times New Roman"/>
              </a:rPr>
              <a:t>Intake staff should live in or have a long running connection to the neighborhood in which they work in order to better understand applicant needs and experiences and they should be empowered to reduce racial biases and lack of accountability in mass denials.</a:t>
            </a:r>
            <a:endParaRPr sz="1400">
              <a:solidFill>
                <a:schemeClr val="dk1"/>
              </a:solidFill>
              <a:latin typeface="Times New Roman"/>
              <a:ea typeface="Times New Roman"/>
              <a:cs typeface="Times New Roman"/>
              <a:sym typeface="Times New Roman"/>
            </a:endParaRPr>
          </a:p>
          <a:p>
            <a:pPr indent="-254000" lvl="0" marL="342900" rtl="0" algn="l">
              <a:lnSpc>
                <a:spcPct val="115000"/>
              </a:lnSpc>
              <a:spcBef>
                <a:spcPts val="0"/>
              </a:spcBef>
              <a:spcAft>
                <a:spcPts val="0"/>
              </a:spcAft>
              <a:buClr>
                <a:schemeClr val="dk1"/>
              </a:buClr>
              <a:buSzPts val="1400"/>
              <a:buFont typeface="Times New Roman"/>
              <a:buAutoNum type="arabicPeriod"/>
            </a:pPr>
            <a:r>
              <a:rPr lang="en" sz="1400">
                <a:solidFill>
                  <a:schemeClr val="dk1"/>
                </a:solidFill>
                <a:latin typeface="Times New Roman"/>
                <a:ea typeface="Times New Roman"/>
                <a:cs typeface="Times New Roman"/>
                <a:sym typeface="Times New Roman"/>
              </a:rPr>
              <a:t>A just recovery requires flood prevention</a:t>
            </a:r>
            <a:endParaRPr sz="1400">
              <a:solidFill>
                <a:schemeClr val="dk1"/>
              </a:solidFill>
              <a:latin typeface="Times New Roman"/>
              <a:ea typeface="Times New Roman"/>
              <a:cs typeface="Times New Roman"/>
              <a:sym typeface="Times New Roman"/>
            </a:endParaRPr>
          </a:p>
          <a:p>
            <a:pPr indent="-254000" lvl="1" marL="685800" rtl="0" algn="l">
              <a:lnSpc>
                <a:spcPct val="115000"/>
              </a:lnSpc>
              <a:spcBef>
                <a:spcPts val="0"/>
              </a:spcBef>
              <a:spcAft>
                <a:spcPts val="0"/>
              </a:spcAft>
              <a:buClr>
                <a:schemeClr val="dk1"/>
              </a:buClr>
              <a:buSzPts val="1400"/>
              <a:buFont typeface="Times New Roman"/>
              <a:buAutoNum type="alphaLcPeriod"/>
            </a:pPr>
            <a:r>
              <a:rPr lang="en" sz="1400">
                <a:solidFill>
                  <a:schemeClr val="dk1"/>
                </a:solidFill>
                <a:latin typeface="Times New Roman"/>
                <a:ea typeface="Times New Roman"/>
                <a:cs typeface="Times New Roman"/>
                <a:sym typeface="Times New Roman"/>
              </a:rPr>
              <a:t>Improve and maintain street drains &amp; ditches</a:t>
            </a:r>
            <a:endParaRPr sz="1400">
              <a:solidFill>
                <a:schemeClr val="dk1"/>
              </a:solidFill>
              <a:latin typeface="Times New Roman"/>
              <a:ea typeface="Times New Roman"/>
              <a:cs typeface="Times New Roman"/>
              <a:sym typeface="Times New Roman"/>
            </a:endParaRPr>
          </a:p>
          <a:p>
            <a:pPr indent="-254000" lvl="1" marL="685800" rtl="0" algn="l">
              <a:lnSpc>
                <a:spcPct val="115000"/>
              </a:lnSpc>
              <a:spcBef>
                <a:spcPts val="0"/>
              </a:spcBef>
              <a:spcAft>
                <a:spcPts val="0"/>
              </a:spcAft>
              <a:buClr>
                <a:schemeClr val="dk1"/>
              </a:buClr>
              <a:buSzPts val="1400"/>
              <a:buFont typeface="Times New Roman"/>
              <a:buAutoNum type="alphaLcPeriod"/>
            </a:pPr>
            <a:r>
              <a:rPr lang="en" sz="1400">
                <a:solidFill>
                  <a:schemeClr val="dk1"/>
                </a:solidFill>
                <a:latin typeface="Times New Roman"/>
                <a:ea typeface="Times New Roman"/>
                <a:cs typeface="Times New Roman"/>
                <a:sym typeface="Times New Roman"/>
              </a:rPr>
              <a:t>Improve and maintain bayous and flood water retention systems</a:t>
            </a:r>
            <a:endParaRPr sz="1400">
              <a:solidFill>
                <a:schemeClr val="dk1"/>
              </a:solidFill>
              <a:latin typeface="Times New Roman"/>
              <a:ea typeface="Times New Roman"/>
              <a:cs typeface="Times New Roman"/>
              <a:sym typeface="Times New Roman"/>
            </a:endParaRPr>
          </a:p>
          <a:p>
            <a:pPr indent="-254000" lvl="1" marL="685800" rtl="0" algn="l">
              <a:lnSpc>
                <a:spcPct val="115000"/>
              </a:lnSpc>
              <a:spcBef>
                <a:spcPts val="0"/>
              </a:spcBef>
              <a:spcAft>
                <a:spcPts val="0"/>
              </a:spcAft>
              <a:buClr>
                <a:schemeClr val="dk1"/>
              </a:buClr>
              <a:buSzPts val="1400"/>
              <a:buFont typeface="Times New Roman"/>
              <a:buAutoNum type="alphaLcPeriod"/>
            </a:pPr>
            <a:r>
              <a:rPr lang="en" sz="1400">
                <a:solidFill>
                  <a:schemeClr val="dk1"/>
                </a:solidFill>
                <a:latin typeface="Times New Roman"/>
                <a:ea typeface="Times New Roman"/>
                <a:cs typeface="Times New Roman"/>
                <a:sym typeface="Times New Roman"/>
              </a:rPr>
              <a:t>Stop development that worsens flooding and contributes to climate change </a:t>
            </a:r>
            <a:endParaRPr sz="1600"/>
          </a:p>
        </p:txBody>
      </p:sp>
      <p:sp>
        <p:nvSpPr>
          <p:cNvPr id="219" name="Google Shape;219;p38"/>
          <p:cNvSpPr txBox="1"/>
          <p:nvPr/>
        </p:nvSpPr>
        <p:spPr>
          <a:xfrm>
            <a:off x="446825" y="349850"/>
            <a:ext cx="1789500" cy="15966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None/>
            </a:pPr>
            <a:r>
              <a:rPr b="1" lang="en" sz="2100">
                <a:solidFill>
                  <a:schemeClr val="dk1"/>
                </a:solidFill>
                <a:latin typeface="Times New Roman"/>
                <a:ea typeface="Times New Roman"/>
                <a:cs typeface="Times New Roman"/>
                <a:sym typeface="Times New Roman"/>
              </a:rPr>
              <a:t>Neighborhood Based Solutions</a:t>
            </a:r>
            <a:endParaRPr b="1" sz="21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b="1" sz="1800">
              <a:solidFill>
                <a:schemeClr val="dk1"/>
              </a:solidFill>
              <a:latin typeface="Times New Roman"/>
              <a:ea typeface="Times New Roman"/>
              <a:cs typeface="Times New Roman"/>
              <a:sym typeface="Times New Roman"/>
            </a:endParaRPr>
          </a:p>
          <a:p>
            <a:pPr indent="0" lvl="0" marL="342900" rtl="0" algn="ctr">
              <a:spcBef>
                <a:spcPts val="0"/>
              </a:spcBef>
              <a:spcAft>
                <a:spcPts val="0"/>
              </a:spcAft>
              <a:buNone/>
            </a:pPr>
            <a:r>
              <a:t/>
            </a:r>
            <a:endParaRPr sz="2000"/>
          </a:p>
        </p:txBody>
      </p:sp>
      <p:pic>
        <p:nvPicPr>
          <p:cNvPr id="220" name="Google Shape;220;p38"/>
          <p:cNvPicPr preferRelativeResize="0"/>
          <p:nvPr/>
        </p:nvPicPr>
        <p:blipFill>
          <a:blip r:embed="rId3">
            <a:alphaModFix/>
          </a:blip>
          <a:stretch>
            <a:fillRect/>
          </a:stretch>
        </p:blipFill>
        <p:spPr>
          <a:xfrm>
            <a:off x="632675" y="2415550"/>
            <a:ext cx="3524844" cy="2643625"/>
          </a:xfrm>
          <a:prstGeom prst="rect">
            <a:avLst/>
          </a:prstGeom>
          <a:noFill/>
          <a:ln>
            <a:noFill/>
          </a:ln>
        </p:spPr>
      </p:pic>
      <p:pic>
        <p:nvPicPr>
          <p:cNvPr id="221" name="Google Shape;221;p38"/>
          <p:cNvPicPr preferRelativeResize="0"/>
          <p:nvPr/>
        </p:nvPicPr>
        <p:blipFill>
          <a:blip r:embed="rId4">
            <a:alphaModFix/>
          </a:blip>
          <a:stretch>
            <a:fillRect/>
          </a:stretch>
        </p:blipFill>
        <p:spPr>
          <a:xfrm>
            <a:off x="4757642" y="2415551"/>
            <a:ext cx="3343314" cy="250747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25" name="Shape 225"/>
        <p:cNvGrpSpPr/>
        <p:nvPr/>
      </p:nvGrpSpPr>
      <p:grpSpPr>
        <a:xfrm>
          <a:off x="0" y="0"/>
          <a:ext cx="0" cy="0"/>
          <a:chOff x="0" y="0"/>
          <a:chExt cx="0" cy="0"/>
        </a:xfrm>
      </p:grpSpPr>
      <p:sp>
        <p:nvSpPr>
          <p:cNvPr id="226" name="Google Shape;226;p39"/>
          <p:cNvSpPr txBox="1"/>
          <p:nvPr>
            <p:ph type="ctrTitle"/>
          </p:nvPr>
        </p:nvSpPr>
        <p:spPr>
          <a:xfrm>
            <a:off x="311700" y="289950"/>
            <a:ext cx="8520600" cy="9003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t>Barrier Analysis:</a:t>
            </a:r>
            <a:endParaRPr/>
          </a:p>
        </p:txBody>
      </p:sp>
      <p:sp>
        <p:nvSpPr>
          <p:cNvPr id="227" name="Google Shape;227;p39"/>
          <p:cNvSpPr txBox="1"/>
          <p:nvPr>
            <p:ph idx="1" type="subTitle"/>
          </p:nvPr>
        </p:nvSpPr>
        <p:spPr>
          <a:xfrm>
            <a:off x="311700" y="3928600"/>
            <a:ext cx="6069900" cy="1119300"/>
          </a:xfrm>
          <a:prstGeom prst="rect">
            <a:avLst/>
          </a:prstGeom>
        </p:spPr>
        <p:txBody>
          <a:bodyPr anchorCtr="0" anchor="t" bIns="91425" lIns="91425" spcFirstLastPara="1" rIns="91425" wrap="square" tIns="91425">
            <a:normAutofit fontScale="47500" lnSpcReduction="10000"/>
          </a:bodyPr>
          <a:lstStyle/>
          <a:p>
            <a:pPr indent="0" lvl="0" marL="0" rtl="0" algn="ctr">
              <a:spcBef>
                <a:spcPts val="0"/>
              </a:spcBef>
              <a:spcAft>
                <a:spcPts val="0"/>
              </a:spcAft>
              <a:buNone/>
            </a:pPr>
            <a:r>
              <a:rPr lang="en"/>
              <a:t>What are the barriers households and individuals face when trying to overcome disaster?</a:t>
            </a:r>
            <a:endParaRPr/>
          </a:p>
          <a:p>
            <a:pPr indent="0" lvl="0" marL="0" rtl="0" algn="ctr">
              <a:spcBef>
                <a:spcPts val="0"/>
              </a:spcBef>
              <a:spcAft>
                <a:spcPts val="0"/>
              </a:spcAft>
              <a:buClr>
                <a:schemeClr val="dk1"/>
              </a:buClr>
              <a:buSzPct val="40740"/>
              <a:buFont typeface="Arial"/>
              <a:buNone/>
            </a:pPr>
            <a:r>
              <a:rPr lang="en" sz="2700">
                <a:solidFill>
                  <a:srgbClr val="3C4043"/>
                </a:solidFill>
                <a:latin typeface="Roboto"/>
                <a:ea typeface="Roboto"/>
                <a:cs typeface="Roboto"/>
                <a:sym typeface="Roboto"/>
              </a:rPr>
              <a:t>What steps can YOUR ORG make to remove and overcome barriers to recovery?</a:t>
            </a:r>
            <a:endParaRPr sz="2700">
              <a:solidFill>
                <a:srgbClr val="3C4043"/>
              </a:solidFill>
              <a:latin typeface="Roboto"/>
              <a:ea typeface="Roboto"/>
              <a:cs typeface="Roboto"/>
              <a:sym typeface="Roboto"/>
            </a:endParaRPr>
          </a:p>
          <a:p>
            <a:pPr indent="0" lvl="0" marL="0" rtl="0" algn="ctr">
              <a:spcBef>
                <a:spcPts val="0"/>
              </a:spcBef>
              <a:spcAft>
                <a:spcPts val="0"/>
              </a:spcAft>
              <a:buNone/>
            </a:pPr>
            <a:r>
              <a:rPr lang="en" sz="2700">
                <a:solidFill>
                  <a:srgbClr val="3C4043"/>
                </a:solidFill>
                <a:latin typeface="Roboto"/>
                <a:ea typeface="Roboto"/>
                <a:cs typeface="Roboto"/>
                <a:sym typeface="Roboto"/>
              </a:rPr>
              <a:t>What connections/relationships does YOUR ORG need to strengthen to remove and overcome barriers to recovery?</a:t>
            </a:r>
            <a:endParaRPr sz="2700"/>
          </a:p>
        </p:txBody>
      </p:sp>
      <p:pic>
        <p:nvPicPr>
          <p:cNvPr id="228" name="Google Shape;228;p39"/>
          <p:cNvPicPr preferRelativeResize="0"/>
          <p:nvPr/>
        </p:nvPicPr>
        <p:blipFill>
          <a:blip r:embed="rId4">
            <a:alphaModFix/>
          </a:blip>
          <a:stretch>
            <a:fillRect/>
          </a:stretch>
        </p:blipFill>
        <p:spPr>
          <a:xfrm>
            <a:off x="152400" y="1342650"/>
            <a:ext cx="3383360" cy="2541749"/>
          </a:xfrm>
          <a:prstGeom prst="rect">
            <a:avLst/>
          </a:prstGeom>
          <a:noFill/>
          <a:ln>
            <a:noFill/>
          </a:ln>
        </p:spPr>
      </p:pic>
      <p:pic>
        <p:nvPicPr>
          <p:cNvPr id="229" name="Google Shape;229;p39"/>
          <p:cNvPicPr preferRelativeResize="0"/>
          <p:nvPr/>
        </p:nvPicPr>
        <p:blipFill>
          <a:blip r:embed="rId5">
            <a:alphaModFix/>
          </a:blip>
          <a:stretch>
            <a:fillRect/>
          </a:stretch>
        </p:blipFill>
        <p:spPr>
          <a:xfrm>
            <a:off x="3688160" y="1342650"/>
            <a:ext cx="1906311" cy="2541752"/>
          </a:xfrm>
          <a:prstGeom prst="rect">
            <a:avLst/>
          </a:prstGeom>
          <a:noFill/>
          <a:ln>
            <a:noFill/>
          </a:ln>
        </p:spPr>
      </p:pic>
      <p:pic>
        <p:nvPicPr>
          <p:cNvPr id="230" name="Google Shape;230;p39"/>
          <p:cNvPicPr preferRelativeResize="0"/>
          <p:nvPr/>
        </p:nvPicPr>
        <p:blipFill>
          <a:blip r:embed="rId6">
            <a:alphaModFix/>
          </a:blip>
          <a:stretch>
            <a:fillRect/>
          </a:stretch>
        </p:blipFill>
        <p:spPr>
          <a:xfrm>
            <a:off x="5746871" y="1342650"/>
            <a:ext cx="3244728" cy="243354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pic>
        <p:nvPicPr>
          <p:cNvPr id="235" name="Google Shape;235;p40"/>
          <p:cNvPicPr preferRelativeResize="0"/>
          <p:nvPr/>
        </p:nvPicPr>
        <p:blipFill>
          <a:blip r:embed="rId3">
            <a:alphaModFix/>
          </a:blip>
          <a:stretch>
            <a:fillRect/>
          </a:stretch>
        </p:blipFill>
        <p:spPr>
          <a:xfrm>
            <a:off x="152400" y="152400"/>
            <a:ext cx="6451599" cy="4838700"/>
          </a:xfrm>
          <a:prstGeom prst="rect">
            <a:avLst/>
          </a:prstGeom>
          <a:noFill/>
          <a:ln>
            <a:noFill/>
          </a:ln>
        </p:spPr>
      </p:pic>
      <p:sp>
        <p:nvSpPr>
          <p:cNvPr id="236" name="Google Shape;236;p40"/>
          <p:cNvSpPr txBox="1"/>
          <p:nvPr/>
        </p:nvSpPr>
        <p:spPr>
          <a:xfrm>
            <a:off x="6690525" y="215725"/>
            <a:ext cx="2392800" cy="45633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Clr>
                <a:schemeClr val="dk1"/>
              </a:buClr>
              <a:buSzPts val="1100"/>
              <a:buFont typeface="Arial"/>
              <a:buNone/>
            </a:pPr>
            <a:r>
              <a:rPr lang="en" sz="1650">
                <a:solidFill>
                  <a:srgbClr val="181818"/>
                </a:solidFill>
                <a:highlight>
                  <a:srgbClr val="FFFFFF"/>
                </a:highlight>
                <a:latin typeface="Merriweather"/>
                <a:ea typeface="Merriweather"/>
                <a:cs typeface="Merriweather"/>
                <a:sym typeface="Merriweather"/>
              </a:rPr>
              <a:t>“The ultimate, hidden truth of the world is that it is something that we make, and could just as easily make differently.”</a:t>
            </a:r>
            <a:endParaRPr sz="1650">
              <a:solidFill>
                <a:srgbClr val="181818"/>
              </a:solidFill>
              <a:highlight>
                <a:srgbClr val="FFFFFF"/>
              </a:highlight>
              <a:latin typeface="Merriweather"/>
              <a:ea typeface="Merriweather"/>
              <a:cs typeface="Merriweather"/>
              <a:sym typeface="Merriweather"/>
            </a:endParaRPr>
          </a:p>
          <a:p>
            <a:pPr indent="0" lvl="0" marL="0" rtl="0" algn="l">
              <a:lnSpc>
                <a:spcPct val="115000"/>
              </a:lnSpc>
              <a:spcBef>
                <a:spcPts val="1100"/>
              </a:spcBef>
              <a:spcAft>
                <a:spcPts val="0"/>
              </a:spcAft>
              <a:buClr>
                <a:schemeClr val="dk1"/>
              </a:buClr>
              <a:buSzPts val="1100"/>
              <a:buFont typeface="Arial"/>
              <a:buNone/>
            </a:pPr>
            <a:r>
              <a:t/>
            </a:r>
            <a:endParaRPr sz="1700">
              <a:solidFill>
                <a:schemeClr val="dk1"/>
              </a:solidFill>
            </a:endParaRPr>
          </a:p>
          <a:p>
            <a:pPr indent="0" lvl="0" marL="0" rtl="0" algn="l">
              <a:spcBef>
                <a:spcPts val="0"/>
              </a:spcBef>
              <a:spcAft>
                <a:spcPts val="0"/>
              </a:spcAft>
              <a:buNone/>
            </a:pPr>
            <a:r>
              <a:rPr lang="en" sz="1650">
                <a:solidFill>
                  <a:srgbClr val="181818"/>
                </a:solidFill>
                <a:highlight>
                  <a:srgbClr val="FFFFFF"/>
                </a:highlight>
                <a:latin typeface="Merriweather"/>
                <a:ea typeface="Merriweather"/>
                <a:cs typeface="Merriweather"/>
                <a:sym typeface="Merriweather"/>
              </a:rPr>
              <a:t>― </a:t>
            </a:r>
            <a:r>
              <a:rPr b="1" lang="en" sz="1650">
                <a:solidFill>
                  <a:srgbClr val="333333"/>
                </a:solidFill>
                <a:highlight>
                  <a:srgbClr val="FFFFFF"/>
                </a:highlight>
              </a:rPr>
              <a:t>David Graeber, </a:t>
            </a:r>
            <a:r>
              <a:rPr b="1" lang="en" sz="1650">
                <a:solidFill>
                  <a:srgbClr val="333333"/>
                </a:solidFill>
                <a:highlight>
                  <a:srgbClr val="FFFFFF"/>
                </a:highlight>
                <a:uFill>
                  <a:noFill/>
                </a:uFill>
                <a:hlinkClick r:id="rId4">
                  <a:extLst>
                    <a:ext uri="{A12FA001-AC4F-418D-AE19-62706E023703}">
                      <ahyp:hlinkClr val="tx"/>
                    </a:ext>
                  </a:extLst>
                </a:hlinkClick>
              </a:rPr>
              <a:t>The Utopia of Rules: On Technology, Stupidity, and the Secret Joys of Bureaucracy</a:t>
            </a:r>
            <a:endParaRPr sz="20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40" name="Shape 240"/>
        <p:cNvGrpSpPr/>
        <p:nvPr/>
      </p:nvGrpSpPr>
      <p:grpSpPr>
        <a:xfrm>
          <a:off x="0" y="0"/>
          <a:ext cx="0" cy="0"/>
          <a:chOff x="0" y="0"/>
          <a:chExt cx="0" cy="0"/>
        </a:xfrm>
      </p:grpSpPr>
      <p:sp>
        <p:nvSpPr>
          <p:cNvPr id="241" name="Google Shape;241;p41"/>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We will now take questions posted in the chat</a:t>
            </a:r>
            <a:endParaRPr/>
          </a:p>
        </p:txBody>
      </p:sp>
      <p:sp>
        <p:nvSpPr>
          <p:cNvPr id="242" name="Google Shape;242;p41"/>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solidFill>
                  <a:srgbClr val="000000"/>
                </a:solidFill>
              </a:rPr>
              <a:t>Thank you</a:t>
            </a:r>
            <a:endParaRPr>
              <a:solidFill>
                <a:srgbClr val="00000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2" name="Shape 142"/>
        <p:cNvGrpSpPr/>
        <p:nvPr/>
      </p:nvGrpSpPr>
      <p:grpSpPr>
        <a:xfrm>
          <a:off x="0" y="0"/>
          <a:ext cx="0" cy="0"/>
          <a:chOff x="0" y="0"/>
          <a:chExt cx="0" cy="0"/>
        </a:xfrm>
      </p:grpSpPr>
      <p:sp>
        <p:nvSpPr>
          <p:cNvPr id="143" name="Google Shape;143;p28"/>
          <p:cNvSpPr txBox="1"/>
          <p:nvPr>
            <p:ph type="ctrTitle"/>
          </p:nvPr>
        </p:nvSpPr>
        <p:spPr>
          <a:xfrm>
            <a:off x="311700" y="289950"/>
            <a:ext cx="8520600" cy="9003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t>Barrier Analysis:</a:t>
            </a:r>
            <a:endParaRPr/>
          </a:p>
        </p:txBody>
      </p:sp>
      <p:sp>
        <p:nvSpPr>
          <p:cNvPr id="144" name="Google Shape;144;p28"/>
          <p:cNvSpPr txBox="1"/>
          <p:nvPr>
            <p:ph idx="1" type="subTitle"/>
          </p:nvPr>
        </p:nvSpPr>
        <p:spPr>
          <a:xfrm>
            <a:off x="311700" y="4036800"/>
            <a:ext cx="6273900" cy="1048800"/>
          </a:xfrm>
          <a:prstGeom prst="rect">
            <a:avLst/>
          </a:prstGeom>
        </p:spPr>
        <p:txBody>
          <a:bodyPr anchorCtr="0" anchor="t" bIns="91425" lIns="91425" spcFirstLastPara="1" rIns="91425" wrap="square" tIns="91425">
            <a:normAutofit fontScale="55000" lnSpcReduction="10000"/>
          </a:bodyPr>
          <a:lstStyle/>
          <a:p>
            <a:pPr indent="0" lvl="0" marL="0" rtl="0" algn="ctr">
              <a:spcBef>
                <a:spcPts val="0"/>
              </a:spcBef>
              <a:spcAft>
                <a:spcPts val="0"/>
              </a:spcAft>
              <a:buNone/>
            </a:pPr>
            <a:r>
              <a:rPr lang="en"/>
              <a:t>What are the barriers households and individuals face when trying to overcome disaster?</a:t>
            </a:r>
            <a:endParaRPr/>
          </a:p>
          <a:p>
            <a:pPr indent="0" lvl="0" marL="0" rtl="0" algn="ctr">
              <a:spcBef>
                <a:spcPts val="0"/>
              </a:spcBef>
              <a:spcAft>
                <a:spcPts val="0"/>
              </a:spcAft>
              <a:buNone/>
            </a:pPr>
            <a:r>
              <a:rPr lang="en"/>
              <a:t>What steps need to be taken so that the barriers can be overcome?</a:t>
            </a:r>
            <a:endParaRPr/>
          </a:p>
          <a:p>
            <a:pPr indent="0" lvl="0" marL="0" rtl="0" algn="ctr">
              <a:spcBef>
                <a:spcPts val="0"/>
              </a:spcBef>
              <a:spcAft>
                <a:spcPts val="0"/>
              </a:spcAft>
              <a:buNone/>
            </a:pPr>
            <a:r>
              <a:rPr lang="en"/>
              <a:t>Who are the actors responsible for overcoming each barrier? </a:t>
            </a:r>
            <a:endParaRPr/>
          </a:p>
        </p:txBody>
      </p:sp>
      <p:pic>
        <p:nvPicPr>
          <p:cNvPr id="145" name="Google Shape;145;p28"/>
          <p:cNvPicPr preferRelativeResize="0"/>
          <p:nvPr/>
        </p:nvPicPr>
        <p:blipFill>
          <a:blip r:embed="rId4">
            <a:alphaModFix/>
          </a:blip>
          <a:stretch>
            <a:fillRect/>
          </a:stretch>
        </p:blipFill>
        <p:spPr>
          <a:xfrm>
            <a:off x="152400" y="1342650"/>
            <a:ext cx="3383360" cy="2541749"/>
          </a:xfrm>
          <a:prstGeom prst="rect">
            <a:avLst/>
          </a:prstGeom>
          <a:noFill/>
          <a:ln>
            <a:noFill/>
          </a:ln>
        </p:spPr>
      </p:pic>
      <p:pic>
        <p:nvPicPr>
          <p:cNvPr id="146" name="Google Shape;146;p28"/>
          <p:cNvPicPr preferRelativeResize="0"/>
          <p:nvPr/>
        </p:nvPicPr>
        <p:blipFill>
          <a:blip r:embed="rId5">
            <a:alphaModFix/>
          </a:blip>
          <a:stretch>
            <a:fillRect/>
          </a:stretch>
        </p:blipFill>
        <p:spPr>
          <a:xfrm>
            <a:off x="3688160" y="1342650"/>
            <a:ext cx="1906311" cy="2541752"/>
          </a:xfrm>
          <a:prstGeom prst="rect">
            <a:avLst/>
          </a:prstGeom>
          <a:noFill/>
          <a:ln>
            <a:noFill/>
          </a:ln>
        </p:spPr>
      </p:pic>
      <p:pic>
        <p:nvPicPr>
          <p:cNvPr id="147" name="Google Shape;147;p28"/>
          <p:cNvPicPr preferRelativeResize="0"/>
          <p:nvPr/>
        </p:nvPicPr>
        <p:blipFill>
          <a:blip r:embed="rId6">
            <a:alphaModFix/>
          </a:blip>
          <a:stretch>
            <a:fillRect/>
          </a:stretch>
        </p:blipFill>
        <p:spPr>
          <a:xfrm>
            <a:off x="5746871" y="1342650"/>
            <a:ext cx="3244728" cy="243354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EAD3"/>
        </a:solidFill>
      </p:bgPr>
    </p:bg>
    <p:spTree>
      <p:nvGrpSpPr>
        <p:cNvPr id="151" name="Shape 151"/>
        <p:cNvGrpSpPr/>
        <p:nvPr/>
      </p:nvGrpSpPr>
      <p:grpSpPr>
        <a:xfrm>
          <a:off x="0" y="0"/>
          <a:ext cx="0" cy="0"/>
          <a:chOff x="0" y="0"/>
          <a:chExt cx="0" cy="0"/>
        </a:xfrm>
      </p:grpSpPr>
      <p:pic>
        <p:nvPicPr>
          <p:cNvPr id="152" name="Google Shape;152;p29"/>
          <p:cNvPicPr preferRelativeResize="0"/>
          <p:nvPr/>
        </p:nvPicPr>
        <p:blipFill rotWithShape="1">
          <a:blip r:embed="rId3">
            <a:alphaModFix/>
          </a:blip>
          <a:srcRect b="0" l="0" r="10321" t="0"/>
          <a:stretch/>
        </p:blipFill>
        <p:spPr>
          <a:xfrm>
            <a:off x="197325" y="522731"/>
            <a:ext cx="3301975" cy="2108270"/>
          </a:xfrm>
          <a:prstGeom prst="rect">
            <a:avLst/>
          </a:prstGeom>
          <a:noFill/>
          <a:ln>
            <a:noFill/>
          </a:ln>
        </p:spPr>
      </p:pic>
      <p:pic>
        <p:nvPicPr>
          <p:cNvPr id="153" name="Google Shape;153;p29"/>
          <p:cNvPicPr preferRelativeResize="0"/>
          <p:nvPr/>
        </p:nvPicPr>
        <p:blipFill rotWithShape="1">
          <a:blip r:embed="rId4">
            <a:alphaModFix/>
          </a:blip>
          <a:srcRect b="0" l="0" r="0" t="0"/>
          <a:stretch/>
        </p:blipFill>
        <p:spPr>
          <a:xfrm>
            <a:off x="3775900" y="928537"/>
            <a:ext cx="3911775" cy="3901744"/>
          </a:xfrm>
          <a:prstGeom prst="rect">
            <a:avLst/>
          </a:prstGeom>
          <a:noFill/>
          <a:ln>
            <a:noFill/>
          </a:ln>
        </p:spPr>
      </p:pic>
      <p:sp>
        <p:nvSpPr>
          <p:cNvPr id="154" name="Google Shape;154;p29"/>
          <p:cNvSpPr txBox="1"/>
          <p:nvPr/>
        </p:nvSpPr>
        <p:spPr>
          <a:xfrm>
            <a:off x="4427150" y="178706"/>
            <a:ext cx="3913200" cy="643500"/>
          </a:xfrm>
          <a:prstGeom prst="rect">
            <a:avLst/>
          </a:prstGeom>
          <a:noFill/>
          <a:ln>
            <a:noFill/>
          </a:ln>
        </p:spPr>
        <p:txBody>
          <a:bodyPr anchorCtr="0" anchor="t"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2100"/>
              <a:buFont typeface="Arial"/>
              <a:buNone/>
            </a:pPr>
            <a:r>
              <a:rPr b="1" lang="en" sz="2100"/>
              <a:t>Construction</a:t>
            </a:r>
            <a:endParaRPr b="1" sz="2100"/>
          </a:p>
          <a:p>
            <a:pPr indent="0" lvl="0" marL="0" marR="0" rtl="0" algn="ctr">
              <a:lnSpc>
                <a:spcPct val="100000"/>
              </a:lnSpc>
              <a:spcBef>
                <a:spcPts val="0"/>
              </a:spcBef>
              <a:spcAft>
                <a:spcPts val="0"/>
              </a:spcAft>
              <a:buClr>
                <a:srgbClr val="000000"/>
              </a:buClr>
              <a:buSzPts val="2100"/>
              <a:buFont typeface="Arial"/>
              <a:buNone/>
            </a:pPr>
            <a:r>
              <a:rPr lang="en" sz="2100"/>
              <a:t>Construccion</a:t>
            </a:r>
            <a:endParaRPr sz="2100"/>
          </a:p>
        </p:txBody>
      </p:sp>
      <p:pic>
        <p:nvPicPr>
          <p:cNvPr id="155" name="Google Shape;155;p29"/>
          <p:cNvPicPr preferRelativeResize="0"/>
          <p:nvPr/>
        </p:nvPicPr>
        <p:blipFill rotWithShape="1">
          <a:blip r:embed="rId5">
            <a:alphaModFix/>
          </a:blip>
          <a:srcRect b="0" l="0" r="2353" t="0"/>
          <a:stretch/>
        </p:blipFill>
        <p:spPr>
          <a:xfrm>
            <a:off x="197325" y="2899725"/>
            <a:ext cx="3301974" cy="196272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9" name="Shape 159"/>
        <p:cNvGrpSpPr/>
        <p:nvPr/>
      </p:nvGrpSpPr>
      <p:grpSpPr>
        <a:xfrm>
          <a:off x="0" y="0"/>
          <a:ext cx="0" cy="0"/>
          <a:chOff x="0" y="0"/>
          <a:chExt cx="0" cy="0"/>
        </a:xfrm>
      </p:grpSpPr>
      <p:sp>
        <p:nvSpPr>
          <p:cNvPr id="160" name="Google Shape;160;p30"/>
          <p:cNvSpPr txBox="1"/>
          <p:nvPr>
            <p:ph idx="1" type="body"/>
          </p:nvPr>
        </p:nvSpPr>
        <p:spPr>
          <a:xfrm>
            <a:off x="2728475" y="4252175"/>
            <a:ext cx="3687000" cy="795000"/>
          </a:xfrm>
          <a:prstGeom prst="rect">
            <a:avLst/>
          </a:prstGeom>
        </p:spPr>
        <p:txBody>
          <a:bodyPr anchorCtr="0" anchor="ctr" bIns="68575" lIns="68575" spcFirstLastPara="1" rIns="68575" wrap="square" tIns="68575">
            <a:noAutofit/>
          </a:bodyPr>
          <a:lstStyle/>
          <a:p>
            <a:pPr indent="0" lvl="0" marL="0" rtl="0" algn="l">
              <a:spcBef>
                <a:spcPts val="0"/>
              </a:spcBef>
              <a:spcAft>
                <a:spcPts val="0"/>
              </a:spcAft>
              <a:buNone/>
            </a:pPr>
            <a:r>
              <a:rPr b="1" lang="en"/>
              <a:t>Organizing</a:t>
            </a:r>
            <a:r>
              <a:rPr b="1" lang="en"/>
              <a:t> to Build Power</a:t>
            </a:r>
            <a:endParaRPr b="1"/>
          </a:p>
        </p:txBody>
      </p:sp>
      <p:pic>
        <p:nvPicPr>
          <p:cNvPr id="161" name="Google Shape;161;p30"/>
          <p:cNvPicPr preferRelativeResize="0"/>
          <p:nvPr/>
        </p:nvPicPr>
        <p:blipFill rotWithShape="1">
          <a:blip r:embed="rId4">
            <a:alphaModFix/>
          </a:blip>
          <a:srcRect b="0" l="0" r="0" t="13948"/>
          <a:stretch/>
        </p:blipFill>
        <p:spPr>
          <a:xfrm>
            <a:off x="4487082" y="-6"/>
            <a:ext cx="4656920" cy="4007458"/>
          </a:xfrm>
          <a:prstGeom prst="rect">
            <a:avLst/>
          </a:prstGeom>
          <a:noFill/>
          <a:ln>
            <a:noFill/>
          </a:ln>
        </p:spPr>
      </p:pic>
      <p:pic>
        <p:nvPicPr>
          <p:cNvPr id="162" name="Google Shape;162;p30"/>
          <p:cNvPicPr preferRelativeResize="0"/>
          <p:nvPr/>
        </p:nvPicPr>
        <p:blipFill>
          <a:blip r:embed="rId5">
            <a:alphaModFix/>
          </a:blip>
          <a:stretch>
            <a:fillRect/>
          </a:stretch>
        </p:blipFill>
        <p:spPr>
          <a:xfrm>
            <a:off x="0" y="-7"/>
            <a:ext cx="4007437" cy="400745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pic>
        <p:nvPicPr>
          <p:cNvPr id="167" name="Google Shape;167;p31"/>
          <p:cNvPicPr preferRelativeResize="0"/>
          <p:nvPr/>
        </p:nvPicPr>
        <p:blipFill rotWithShape="1">
          <a:blip r:embed="rId3">
            <a:alphaModFix/>
          </a:blip>
          <a:srcRect b="0" l="0" r="7969" t="0"/>
          <a:stretch/>
        </p:blipFill>
        <p:spPr>
          <a:xfrm>
            <a:off x="0" y="965663"/>
            <a:ext cx="5126420" cy="4177836"/>
          </a:xfrm>
          <a:prstGeom prst="rect">
            <a:avLst/>
          </a:prstGeom>
          <a:noFill/>
          <a:ln>
            <a:noFill/>
          </a:ln>
        </p:spPr>
      </p:pic>
      <p:pic>
        <p:nvPicPr>
          <p:cNvPr id="168" name="Google Shape;168;p31"/>
          <p:cNvPicPr preferRelativeResize="0"/>
          <p:nvPr/>
        </p:nvPicPr>
        <p:blipFill>
          <a:blip r:embed="rId4">
            <a:alphaModFix/>
          </a:blip>
          <a:stretch>
            <a:fillRect/>
          </a:stretch>
        </p:blipFill>
        <p:spPr>
          <a:xfrm>
            <a:off x="5126419" y="0"/>
            <a:ext cx="3950323" cy="2962742"/>
          </a:xfrm>
          <a:prstGeom prst="rect">
            <a:avLst/>
          </a:prstGeom>
          <a:noFill/>
          <a:ln>
            <a:noFill/>
          </a:ln>
        </p:spPr>
      </p:pic>
      <p:sp>
        <p:nvSpPr>
          <p:cNvPr id="169" name="Google Shape;169;p31"/>
          <p:cNvSpPr txBox="1"/>
          <p:nvPr/>
        </p:nvSpPr>
        <p:spPr>
          <a:xfrm>
            <a:off x="172500" y="78413"/>
            <a:ext cx="4830000" cy="8871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None/>
            </a:pPr>
            <a:r>
              <a:rPr b="1" lang="en" sz="2100">
                <a:latin typeface="Calibri"/>
                <a:ea typeface="Calibri"/>
                <a:cs typeface="Calibri"/>
                <a:sym typeface="Calibri"/>
              </a:rPr>
              <a:t>Building Communal Skills and Knowledge</a:t>
            </a:r>
            <a:endParaRPr b="1" sz="2100">
              <a:latin typeface="Calibri"/>
              <a:ea typeface="Calibri"/>
              <a:cs typeface="Calibri"/>
              <a:sym typeface="Calibri"/>
            </a:endParaRPr>
          </a:p>
          <a:p>
            <a:pPr indent="0" lvl="0" marL="0" rtl="0" algn="l">
              <a:spcBef>
                <a:spcPts val="0"/>
              </a:spcBef>
              <a:spcAft>
                <a:spcPts val="0"/>
              </a:spcAft>
              <a:buNone/>
            </a:pPr>
            <a:r>
              <a:rPr lang="en" sz="1700">
                <a:latin typeface="Calibri"/>
                <a:ea typeface="Calibri"/>
                <a:cs typeface="Calibri"/>
                <a:sym typeface="Calibri"/>
              </a:rPr>
              <a:t>Desarrollar habilidades y conocimientos comunitarios</a:t>
            </a:r>
            <a:endParaRPr sz="1700">
              <a:latin typeface="Calibri"/>
              <a:ea typeface="Calibri"/>
              <a:cs typeface="Calibri"/>
              <a:sym typeface="Calibri"/>
            </a:endParaRPr>
          </a:p>
        </p:txBody>
      </p:sp>
      <p:sp>
        <p:nvSpPr>
          <p:cNvPr id="170" name="Google Shape;170;p31"/>
          <p:cNvSpPr txBox="1"/>
          <p:nvPr/>
        </p:nvSpPr>
        <p:spPr>
          <a:xfrm>
            <a:off x="5454244" y="3299719"/>
            <a:ext cx="3622500" cy="12702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None/>
            </a:pPr>
            <a:r>
              <a:rPr b="1" lang="en" sz="2000">
                <a:latin typeface="Calibri"/>
                <a:ea typeface="Calibri"/>
                <a:cs typeface="Calibri"/>
                <a:sym typeface="Calibri"/>
              </a:rPr>
              <a:t>Community Research that aims to inform Policy</a:t>
            </a:r>
            <a:endParaRPr b="1" sz="2000">
              <a:latin typeface="Calibri"/>
              <a:ea typeface="Calibri"/>
              <a:cs typeface="Calibri"/>
              <a:sym typeface="Calibri"/>
            </a:endParaRPr>
          </a:p>
          <a:p>
            <a:pPr indent="0" lvl="0" marL="0" rtl="0" algn="l">
              <a:spcBef>
                <a:spcPts val="0"/>
              </a:spcBef>
              <a:spcAft>
                <a:spcPts val="0"/>
              </a:spcAft>
              <a:buNone/>
            </a:pPr>
            <a:r>
              <a:rPr lang="en" sz="2000">
                <a:latin typeface="Calibri"/>
                <a:ea typeface="Calibri"/>
                <a:cs typeface="Calibri"/>
                <a:sym typeface="Calibri"/>
              </a:rPr>
              <a:t>Investigación impulsada por la comunidad para informar las políticas</a:t>
            </a:r>
            <a:endParaRPr sz="2000">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pic>
        <p:nvPicPr>
          <p:cNvPr id="175" name="Google Shape;175;p32"/>
          <p:cNvPicPr preferRelativeResize="0"/>
          <p:nvPr/>
        </p:nvPicPr>
        <p:blipFill>
          <a:blip r:embed="rId3">
            <a:alphaModFix/>
          </a:blip>
          <a:stretch>
            <a:fillRect/>
          </a:stretch>
        </p:blipFill>
        <p:spPr>
          <a:xfrm>
            <a:off x="3582825" y="461400"/>
            <a:ext cx="5508252" cy="4131174"/>
          </a:xfrm>
          <a:prstGeom prst="rect">
            <a:avLst/>
          </a:prstGeom>
          <a:noFill/>
          <a:ln>
            <a:noFill/>
          </a:ln>
        </p:spPr>
      </p:pic>
      <p:sp>
        <p:nvSpPr>
          <p:cNvPr id="176" name="Google Shape;176;p32"/>
          <p:cNvSpPr txBox="1"/>
          <p:nvPr/>
        </p:nvSpPr>
        <p:spPr>
          <a:xfrm>
            <a:off x="179025" y="970950"/>
            <a:ext cx="3403800" cy="2986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
                <a:latin typeface="Calibri"/>
                <a:ea typeface="Calibri"/>
                <a:cs typeface="Calibri"/>
                <a:sym typeface="Calibri"/>
              </a:rPr>
              <a:t>West Street Recovery </a:t>
            </a:r>
            <a:r>
              <a:rPr b="1" lang="en">
                <a:latin typeface="Calibri"/>
                <a:ea typeface="Calibri"/>
                <a:cs typeface="Calibri"/>
                <a:sym typeface="Calibri"/>
              </a:rPr>
              <a:t>is a “High Trust” organization:</a:t>
            </a:r>
            <a:endParaRPr b="1">
              <a:latin typeface="Calibri"/>
              <a:ea typeface="Calibri"/>
              <a:cs typeface="Calibri"/>
              <a:sym typeface="Calibri"/>
            </a:endParaRPr>
          </a:p>
          <a:p>
            <a:pPr indent="0" lvl="0" marL="0" rtl="0" algn="ctr">
              <a:spcBef>
                <a:spcPts val="0"/>
              </a:spcBef>
              <a:spcAft>
                <a:spcPts val="0"/>
              </a:spcAft>
              <a:buNone/>
            </a:pPr>
            <a:r>
              <a:rPr b="1" lang="en">
                <a:latin typeface="Calibri"/>
                <a:ea typeface="Calibri"/>
                <a:cs typeface="Calibri"/>
                <a:sym typeface="Calibri"/>
              </a:rPr>
              <a:t>  </a:t>
            </a:r>
            <a:endParaRPr b="1">
              <a:latin typeface="Calibri"/>
              <a:ea typeface="Calibri"/>
              <a:cs typeface="Calibri"/>
              <a:sym typeface="Calibri"/>
            </a:endParaRPr>
          </a:p>
          <a:p>
            <a:pPr indent="0" lvl="0" marL="0" rtl="0" algn="l">
              <a:spcBef>
                <a:spcPts val="0"/>
              </a:spcBef>
              <a:spcAft>
                <a:spcPts val="0"/>
              </a:spcAft>
              <a:buNone/>
            </a:pPr>
            <a:r>
              <a:rPr lang="en">
                <a:latin typeface="Calibri"/>
                <a:ea typeface="Calibri"/>
                <a:cs typeface="Calibri"/>
                <a:sym typeface="Calibri"/>
              </a:rPr>
              <a:t>Our </a:t>
            </a:r>
            <a:r>
              <a:rPr lang="en">
                <a:latin typeface="Calibri"/>
                <a:ea typeface="Calibri"/>
                <a:cs typeface="Calibri"/>
                <a:sym typeface="Calibri"/>
              </a:rPr>
              <a:t>fundamental</a:t>
            </a:r>
            <a:r>
              <a:rPr lang="en">
                <a:latin typeface="Calibri"/>
                <a:ea typeface="Calibri"/>
                <a:cs typeface="Calibri"/>
                <a:sym typeface="Calibri"/>
              </a:rPr>
              <a:t> belief is that people:</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
                <a:latin typeface="Calibri"/>
                <a:ea typeface="Calibri"/>
                <a:cs typeface="Calibri"/>
                <a:sym typeface="Calibri"/>
              </a:rPr>
              <a:t>Are doing </a:t>
            </a:r>
            <a:r>
              <a:rPr lang="en">
                <a:latin typeface="Calibri"/>
                <a:ea typeface="Calibri"/>
                <a:cs typeface="Calibri"/>
                <a:sym typeface="Calibri"/>
              </a:rPr>
              <a:t>their</a:t>
            </a:r>
            <a:r>
              <a:rPr lang="en">
                <a:latin typeface="Calibri"/>
                <a:ea typeface="Calibri"/>
                <a:cs typeface="Calibri"/>
                <a:sym typeface="Calibri"/>
              </a:rPr>
              <a:t> best and want what is best for </a:t>
            </a:r>
            <a:r>
              <a:rPr lang="en">
                <a:latin typeface="Calibri"/>
                <a:ea typeface="Calibri"/>
                <a:cs typeface="Calibri"/>
                <a:sym typeface="Calibri"/>
              </a:rPr>
              <a:t>their</a:t>
            </a:r>
            <a:r>
              <a:rPr lang="en">
                <a:latin typeface="Calibri"/>
                <a:ea typeface="Calibri"/>
                <a:cs typeface="Calibri"/>
                <a:sym typeface="Calibri"/>
              </a:rPr>
              <a:t> communities</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
                <a:latin typeface="Calibri"/>
                <a:ea typeface="Calibri"/>
                <a:cs typeface="Calibri"/>
                <a:sym typeface="Calibri"/>
              </a:rPr>
              <a:t>Know what they need to recover</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
                <a:latin typeface="Calibri"/>
                <a:ea typeface="Calibri"/>
                <a:cs typeface="Calibri"/>
                <a:sym typeface="Calibri"/>
              </a:rPr>
              <a:t>Are honest and good. </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rPr lang="en">
                <a:latin typeface="Calibri"/>
                <a:ea typeface="Calibri"/>
                <a:cs typeface="Calibri"/>
                <a:sym typeface="Calibri"/>
              </a:rPr>
              <a:t>But, community research is key to building trust in </a:t>
            </a:r>
            <a:r>
              <a:rPr lang="en">
                <a:latin typeface="Calibri"/>
                <a:ea typeface="Calibri"/>
                <a:cs typeface="Calibri"/>
                <a:sym typeface="Calibri"/>
              </a:rPr>
              <a:t>knowledge</a:t>
            </a:r>
            <a:r>
              <a:rPr lang="en">
                <a:latin typeface="Calibri"/>
                <a:ea typeface="Calibri"/>
                <a:cs typeface="Calibri"/>
                <a:sym typeface="Calibri"/>
              </a:rPr>
              <a:t> creation. And improving knowledge and understanding are key to making disaster recovery more effective. </a:t>
            </a:r>
            <a:endParaRPr>
              <a:latin typeface="Calibri"/>
              <a:ea typeface="Calibri"/>
              <a:cs typeface="Calibri"/>
              <a:sym typeface="Calibri"/>
            </a:endParaRPr>
          </a:p>
        </p:txBody>
      </p:sp>
      <p:sp>
        <p:nvSpPr>
          <p:cNvPr id="177" name="Google Shape;177;p32"/>
          <p:cNvSpPr txBox="1"/>
          <p:nvPr/>
        </p:nvSpPr>
        <p:spPr>
          <a:xfrm>
            <a:off x="3632900" y="4639225"/>
            <a:ext cx="5408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200">
                <a:latin typeface="Calibri"/>
                <a:ea typeface="Calibri"/>
                <a:cs typeface="Calibri"/>
                <a:sym typeface="Calibri"/>
              </a:rPr>
              <a:t>Ms Anne Weston and Ms Barbara Herdon practice doing interviews for this project</a:t>
            </a:r>
            <a:endParaRPr i="1" sz="1200">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pic>
        <p:nvPicPr>
          <p:cNvPr id="182" name="Google Shape;182;p33"/>
          <p:cNvPicPr preferRelativeResize="0"/>
          <p:nvPr/>
        </p:nvPicPr>
        <p:blipFill>
          <a:blip r:embed="rId3">
            <a:alphaModFix/>
          </a:blip>
          <a:stretch>
            <a:fillRect/>
          </a:stretch>
        </p:blipFill>
        <p:spPr>
          <a:xfrm>
            <a:off x="1085887" y="3694444"/>
            <a:ext cx="7361156" cy="1267856"/>
          </a:xfrm>
          <a:prstGeom prst="rect">
            <a:avLst/>
          </a:prstGeom>
          <a:noFill/>
          <a:ln>
            <a:noFill/>
          </a:ln>
        </p:spPr>
      </p:pic>
      <p:pic>
        <p:nvPicPr>
          <p:cNvPr id="183" name="Google Shape;183;p33"/>
          <p:cNvPicPr preferRelativeResize="0"/>
          <p:nvPr/>
        </p:nvPicPr>
        <p:blipFill>
          <a:blip r:embed="rId4">
            <a:alphaModFix/>
          </a:blip>
          <a:stretch>
            <a:fillRect/>
          </a:stretch>
        </p:blipFill>
        <p:spPr>
          <a:xfrm>
            <a:off x="4385900" y="0"/>
            <a:ext cx="4758100" cy="3568575"/>
          </a:xfrm>
          <a:prstGeom prst="rect">
            <a:avLst/>
          </a:prstGeom>
          <a:noFill/>
          <a:ln>
            <a:noFill/>
          </a:ln>
        </p:spPr>
      </p:pic>
      <p:sp>
        <p:nvSpPr>
          <p:cNvPr id="184" name="Google Shape;184;p33"/>
          <p:cNvSpPr txBox="1"/>
          <p:nvPr/>
        </p:nvSpPr>
        <p:spPr>
          <a:xfrm>
            <a:off x="408881" y="246950"/>
            <a:ext cx="3762300" cy="2217300"/>
          </a:xfrm>
          <a:prstGeom prst="rect">
            <a:avLst/>
          </a:prstGeom>
          <a:noFill/>
          <a:ln>
            <a:noFill/>
          </a:ln>
        </p:spPr>
        <p:txBody>
          <a:bodyPr anchorCtr="0" anchor="t" bIns="68575" lIns="68575" spcFirstLastPara="1" rIns="68575" wrap="square" tIns="68575">
            <a:noAutofit/>
          </a:bodyPr>
          <a:lstStyle/>
          <a:p>
            <a:pPr indent="0" lvl="0" marL="0" marR="990600" rtl="0" algn="l">
              <a:lnSpc>
                <a:spcPct val="115000"/>
              </a:lnSpc>
              <a:spcBef>
                <a:spcPts val="0"/>
              </a:spcBef>
              <a:spcAft>
                <a:spcPts val="0"/>
              </a:spcAft>
              <a:buClr>
                <a:schemeClr val="dk1"/>
              </a:buClr>
              <a:buSzPts val="800"/>
              <a:buFont typeface="Arial"/>
              <a:buNone/>
            </a:pPr>
            <a:r>
              <a:rPr i="1" lang="en" sz="1700">
                <a:solidFill>
                  <a:schemeClr val="dk1"/>
                </a:solidFill>
                <a:latin typeface="Times New Roman"/>
                <a:ea typeface="Times New Roman"/>
                <a:cs typeface="Times New Roman"/>
                <a:sym typeface="Times New Roman"/>
              </a:rPr>
              <a:t>“Each disaster has its own recovery, but for some reason we never recover at the same rate as everyone else. There is no equity. “</a:t>
            </a:r>
            <a:endParaRPr i="1" sz="1700">
              <a:solidFill>
                <a:schemeClr val="dk1"/>
              </a:solidFill>
              <a:latin typeface="Times New Roman"/>
              <a:ea typeface="Times New Roman"/>
              <a:cs typeface="Times New Roman"/>
              <a:sym typeface="Times New Roman"/>
            </a:endParaRPr>
          </a:p>
          <a:p>
            <a:pPr indent="-273050" lvl="0" marL="342900" marR="990600" rtl="0" algn="l">
              <a:lnSpc>
                <a:spcPct val="115000"/>
              </a:lnSpc>
              <a:spcBef>
                <a:spcPts val="0"/>
              </a:spcBef>
              <a:spcAft>
                <a:spcPts val="0"/>
              </a:spcAft>
              <a:buClr>
                <a:schemeClr val="dk1"/>
              </a:buClr>
              <a:buSzPts val="1700"/>
              <a:buFont typeface="Times New Roman"/>
              <a:buChar char="-"/>
            </a:pPr>
            <a:r>
              <a:rPr i="1" lang="en" sz="1700">
                <a:solidFill>
                  <a:schemeClr val="dk1"/>
                </a:solidFill>
                <a:latin typeface="Times New Roman"/>
                <a:ea typeface="Times New Roman"/>
                <a:cs typeface="Times New Roman"/>
                <a:sym typeface="Times New Roman"/>
              </a:rPr>
              <a:t>Doris Brown, Community Researcher </a:t>
            </a:r>
            <a:endParaRPr i="1" sz="1700">
              <a:solidFill>
                <a:schemeClr val="dk1"/>
              </a:solidFill>
              <a:latin typeface="Times New Roman"/>
              <a:ea typeface="Times New Roman"/>
              <a:cs typeface="Times New Roman"/>
              <a:sym typeface="Times New Roman"/>
            </a:endParaRPr>
          </a:p>
          <a:p>
            <a:pPr indent="0" lvl="0" marL="0" marR="990600" rtl="0" algn="l">
              <a:lnSpc>
                <a:spcPct val="115000"/>
              </a:lnSpc>
              <a:spcBef>
                <a:spcPts val="0"/>
              </a:spcBef>
              <a:spcAft>
                <a:spcPts val="0"/>
              </a:spcAft>
              <a:buNone/>
            </a:pPr>
            <a:r>
              <a:t/>
            </a:r>
            <a:endParaRPr i="1" sz="900">
              <a:solidFill>
                <a:schemeClr val="dk1"/>
              </a:solidFill>
              <a:latin typeface="Times New Roman"/>
              <a:ea typeface="Times New Roman"/>
              <a:cs typeface="Times New Roman"/>
              <a:sym typeface="Times New Roman"/>
            </a:endParaRPr>
          </a:p>
          <a:p>
            <a:pPr indent="0" lvl="0" marL="0" marR="990600" rtl="0" algn="l">
              <a:lnSpc>
                <a:spcPct val="115000"/>
              </a:lnSpc>
              <a:spcBef>
                <a:spcPts val="0"/>
              </a:spcBef>
              <a:spcAft>
                <a:spcPts val="0"/>
              </a:spcAft>
              <a:buNone/>
            </a:pPr>
            <a:r>
              <a:t/>
            </a:r>
            <a:endParaRPr i="1" sz="900">
              <a:solidFill>
                <a:schemeClr val="dk1"/>
              </a:solidFill>
              <a:latin typeface="Times New Roman"/>
              <a:ea typeface="Times New Roman"/>
              <a:cs typeface="Times New Roman"/>
              <a:sym typeface="Times New Roman"/>
            </a:endParaRPr>
          </a:p>
          <a:p>
            <a:pPr indent="0" lvl="0" marL="0" marR="990600" rtl="0" algn="l">
              <a:lnSpc>
                <a:spcPct val="115000"/>
              </a:lnSpc>
              <a:spcBef>
                <a:spcPts val="0"/>
              </a:spcBef>
              <a:spcAft>
                <a:spcPts val="0"/>
              </a:spcAft>
              <a:buClr>
                <a:schemeClr val="dk1"/>
              </a:buClr>
              <a:buSzPts val="800"/>
              <a:buFont typeface="Arial"/>
              <a:buNone/>
            </a:pPr>
            <a:r>
              <a:t/>
            </a:r>
            <a:endParaRPr i="1" sz="900">
              <a:solidFill>
                <a:schemeClr val="dk1"/>
              </a:solidFill>
              <a:latin typeface="Times New Roman"/>
              <a:ea typeface="Times New Roman"/>
              <a:cs typeface="Times New Roman"/>
              <a:sym typeface="Times New Roman"/>
            </a:endParaRPr>
          </a:p>
        </p:txBody>
      </p:sp>
      <p:sp>
        <p:nvSpPr>
          <p:cNvPr id="185" name="Google Shape;185;p33"/>
          <p:cNvSpPr txBox="1"/>
          <p:nvPr/>
        </p:nvSpPr>
        <p:spPr>
          <a:xfrm>
            <a:off x="330300" y="2508648"/>
            <a:ext cx="3638400" cy="892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latin typeface="Calibri"/>
                <a:ea typeface="Calibri"/>
                <a:cs typeface="Calibri"/>
                <a:sym typeface="Calibri"/>
              </a:rPr>
              <a:t>The current approach to disaster recovery is not working.</a:t>
            </a:r>
            <a:r>
              <a:rPr lang="en" sz="1600">
                <a:latin typeface="Calibri"/>
                <a:ea typeface="Calibri"/>
                <a:cs typeface="Calibri"/>
                <a:sym typeface="Calibri"/>
              </a:rPr>
              <a:t> </a:t>
            </a:r>
            <a:endParaRPr>
              <a:latin typeface="Calibri"/>
              <a:ea typeface="Calibri"/>
              <a:cs typeface="Calibri"/>
              <a:sym typeface="Calibri"/>
            </a:endParaRPr>
          </a:p>
          <a:p>
            <a:pPr indent="0" lvl="0" marL="0" rtl="0" algn="l">
              <a:spcBef>
                <a:spcPts val="0"/>
              </a:spcBef>
              <a:spcAft>
                <a:spcPts val="0"/>
              </a:spcAft>
              <a:buNone/>
            </a:pPr>
            <a:r>
              <a:rPr lang="en">
                <a:latin typeface="Calibri"/>
                <a:ea typeface="Calibri"/>
                <a:cs typeface="Calibri"/>
                <a:sym typeface="Calibri"/>
              </a:rPr>
              <a:t>(Results below gathered 3 years after Harvey.)</a:t>
            </a:r>
            <a:endParaRPr>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89" name="Shape 189"/>
        <p:cNvGrpSpPr/>
        <p:nvPr/>
      </p:nvGrpSpPr>
      <p:grpSpPr>
        <a:xfrm>
          <a:off x="0" y="0"/>
          <a:ext cx="0" cy="0"/>
          <a:chOff x="0" y="0"/>
          <a:chExt cx="0" cy="0"/>
        </a:xfrm>
      </p:grpSpPr>
      <p:sp>
        <p:nvSpPr>
          <p:cNvPr id="190" name="Google Shape;190;p34"/>
          <p:cNvSpPr txBox="1"/>
          <p:nvPr/>
        </p:nvSpPr>
        <p:spPr>
          <a:xfrm>
            <a:off x="508894" y="327150"/>
            <a:ext cx="4852800" cy="4542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None/>
            </a:pPr>
            <a:r>
              <a:rPr b="1" lang="en" sz="1700">
                <a:latin typeface="Calibri"/>
                <a:ea typeface="Calibri"/>
                <a:cs typeface="Calibri"/>
                <a:sym typeface="Calibri"/>
              </a:rPr>
              <a:t>Recommendations: Applications and Eligibility</a:t>
            </a:r>
            <a:endParaRPr b="1" sz="1700">
              <a:latin typeface="Calibri"/>
              <a:ea typeface="Calibri"/>
              <a:cs typeface="Calibri"/>
              <a:sym typeface="Calibri"/>
            </a:endParaRPr>
          </a:p>
        </p:txBody>
      </p:sp>
      <p:sp>
        <p:nvSpPr>
          <p:cNvPr id="191" name="Google Shape;191;p34"/>
          <p:cNvSpPr txBox="1"/>
          <p:nvPr/>
        </p:nvSpPr>
        <p:spPr>
          <a:xfrm>
            <a:off x="508894" y="1017900"/>
            <a:ext cx="7665300" cy="3453000"/>
          </a:xfrm>
          <a:prstGeom prst="rect">
            <a:avLst/>
          </a:prstGeom>
          <a:noFill/>
          <a:ln>
            <a:noFill/>
          </a:ln>
        </p:spPr>
        <p:txBody>
          <a:bodyPr anchorCtr="0" anchor="t" bIns="68575" lIns="68575" spcFirstLastPara="1" rIns="68575" wrap="square" tIns="68575">
            <a:noAutofit/>
          </a:bodyPr>
          <a:lstStyle/>
          <a:p>
            <a:pPr indent="-273050" lvl="0" marL="685800" rtl="0" algn="l">
              <a:lnSpc>
                <a:spcPct val="115000"/>
              </a:lnSpc>
              <a:spcBef>
                <a:spcPts val="0"/>
              </a:spcBef>
              <a:spcAft>
                <a:spcPts val="0"/>
              </a:spcAft>
              <a:buClr>
                <a:schemeClr val="dk1"/>
              </a:buClr>
              <a:buSzPts val="1700"/>
              <a:buFont typeface="Times New Roman"/>
              <a:buAutoNum type="arabicPeriod"/>
            </a:pPr>
            <a:r>
              <a:rPr b="1" lang="en" sz="1700">
                <a:solidFill>
                  <a:schemeClr val="dk1"/>
                </a:solidFill>
                <a:latin typeface="Times New Roman"/>
                <a:ea typeface="Times New Roman"/>
                <a:cs typeface="Times New Roman"/>
                <a:sym typeface="Times New Roman"/>
              </a:rPr>
              <a:t>Be simplified &amp; more accessible and oriented towards the goal of including as many people as possible.</a:t>
            </a:r>
            <a:endParaRPr b="1" sz="1700">
              <a:solidFill>
                <a:schemeClr val="dk1"/>
              </a:solidFill>
              <a:latin typeface="Times New Roman"/>
              <a:ea typeface="Times New Roman"/>
              <a:cs typeface="Times New Roman"/>
              <a:sym typeface="Times New Roman"/>
            </a:endParaRPr>
          </a:p>
          <a:p>
            <a:pPr indent="-273050" lvl="0" marL="685800" rtl="0" algn="l">
              <a:lnSpc>
                <a:spcPct val="115000"/>
              </a:lnSpc>
              <a:spcBef>
                <a:spcPts val="0"/>
              </a:spcBef>
              <a:spcAft>
                <a:spcPts val="0"/>
              </a:spcAft>
              <a:buClr>
                <a:schemeClr val="dk1"/>
              </a:buClr>
              <a:buSzPts val="1700"/>
              <a:buFont typeface="Times New Roman"/>
              <a:buAutoNum type="arabicPeriod"/>
            </a:pPr>
            <a:r>
              <a:rPr b="1" lang="en" sz="1700">
                <a:solidFill>
                  <a:schemeClr val="dk1"/>
                </a:solidFill>
                <a:latin typeface="Times New Roman"/>
                <a:ea typeface="Times New Roman"/>
                <a:cs typeface="Times New Roman"/>
                <a:sym typeface="Times New Roman"/>
              </a:rPr>
              <a:t>Intake staff and program managers should understand the situations survivors are in by walking the streets and doing house visits</a:t>
            </a:r>
            <a:endParaRPr b="1" sz="1700">
              <a:solidFill>
                <a:schemeClr val="dk1"/>
              </a:solidFill>
              <a:latin typeface="Times New Roman"/>
              <a:ea typeface="Times New Roman"/>
              <a:cs typeface="Times New Roman"/>
              <a:sym typeface="Times New Roman"/>
            </a:endParaRPr>
          </a:p>
          <a:p>
            <a:pPr indent="-273050" lvl="0" marL="685800" rtl="0" algn="l">
              <a:lnSpc>
                <a:spcPct val="115000"/>
              </a:lnSpc>
              <a:spcBef>
                <a:spcPts val="0"/>
              </a:spcBef>
              <a:spcAft>
                <a:spcPts val="0"/>
              </a:spcAft>
              <a:buClr>
                <a:schemeClr val="dk1"/>
              </a:buClr>
              <a:buSzPts val="1700"/>
              <a:buFont typeface="Times New Roman"/>
              <a:buAutoNum type="arabicPeriod"/>
            </a:pPr>
            <a:r>
              <a:rPr b="1" lang="en" sz="1700">
                <a:solidFill>
                  <a:schemeClr val="dk1"/>
                </a:solidFill>
                <a:latin typeface="Times New Roman"/>
                <a:ea typeface="Times New Roman"/>
                <a:cs typeface="Times New Roman"/>
                <a:sym typeface="Times New Roman"/>
              </a:rPr>
              <a:t>Eliminate the main causes of denial by changing eligibility guidelines</a:t>
            </a:r>
            <a:endParaRPr b="1" sz="1700">
              <a:solidFill>
                <a:schemeClr val="dk1"/>
              </a:solidFill>
              <a:latin typeface="Times New Roman"/>
              <a:ea typeface="Times New Roman"/>
              <a:cs typeface="Times New Roman"/>
              <a:sym typeface="Times New Roman"/>
            </a:endParaRPr>
          </a:p>
          <a:p>
            <a:pPr indent="-273050" lvl="1" marL="1028700" rtl="0" algn="l">
              <a:lnSpc>
                <a:spcPct val="115000"/>
              </a:lnSpc>
              <a:spcBef>
                <a:spcPts val="0"/>
              </a:spcBef>
              <a:spcAft>
                <a:spcPts val="0"/>
              </a:spcAft>
              <a:buClr>
                <a:schemeClr val="dk1"/>
              </a:buClr>
              <a:buSzPts val="1700"/>
              <a:buFont typeface="Times New Roman"/>
              <a:buAutoNum type="alphaLcPeriod"/>
            </a:pPr>
            <a:r>
              <a:rPr b="1" lang="en" sz="1700">
                <a:solidFill>
                  <a:schemeClr val="dk1"/>
                </a:solidFill>
                <a:latin typeface="Times New Roman"/>
                <a:ea typeface="Times New Roman"/>
                <a:cs typeface="Times New Roman"/>
                <a:sym typeface="Times New Roman"/>
              </a:rPr>
              <a:t>People with homes in heirship or with property debt should be made eligible for aid. </a:t>
            </a:r>
            <a:endParaRPr b="1" sz="1700">
              <a:solidFill>
                <a:schemeClr val="dk1"/>
              </a:solidFill>
              <a:latin typeface="Times New Roman"/>
              <a:ea typeface="Times New Roman"/>
              <a:cs typeface="Times New Roman"/>
              <a:sym typeface="Times New Roman"/>
            </a:endParaRPr>
          </a:p>
          <a:p>
            <a:pPr indent="-273050" lvl="1" marL="1028700" rtl="0" algn="l">
              <a:lnSpc>
                <a:spcPct val="115000"/>
              </a:lnSpc>
              <a:spcBef>
                <a:spcPts val="0"/>
              </a:spcBef>
              <a:spcAft>
                <a:spcPts val="0"/>
              </a:spcAft>
              <a:buClr>
                <a:schemeClr val="dk1"/>
              </a:buClr>
              <a:buSzPts val="1700"/>
              <a:buFont typeface="Times New Roman"/>
              <a:buAutoNum type="alphaLcPeriod"/>
            </a:pPr>
            <a:r>
              <a:rPr b="1" lang="en" sz="1700">
                <a:solidFill>
                  <a:schemeClr val="dk1"/>
                </a:solidFill>
                <a:latin typeface="Times New Roman"/>
                <a:ea typeface="Times New Roman"/>
                <a:cs typeface="Times New Roman"/>
                <a:sym typeface="Times New Roman"/>
              </a:rPr>
              <a:t>Aid must be given to people in the 100 year flood plain</a:t>
            </a:r>
            <a:endParaRPr b="1" sz="1700">
              <a:solidFill>
                <a:schemeClr val="dk1"/>
              </a:solidFill>
              <a:latin typeface="Times New Roman"/>
              <a:ea typeface="Times New Roman"/>
              <a:cs typeface="Times New Roman"/>
              <a:sym typeface="Times New Roman"/>
            </a:endParaRPr>
          </a:p>
          <a:p>
            <a:pPr indent="-273050" lvl="1" marL="1028700" rtl="0" algn="l">
              <a:lnSpc>
                <a:spcPct val="115000"/>
              </a:lnSpc>
              <a:spcBef>
                <a:spcPts val="0"/>
              </a:spcBef>
              <a:spcAft>
                <a:spcPts val="0"/>
              </a:spcAft>
              <a:buClr>
                <a:schemeClr val="dk1"/>
              </a:buClr>
              <a:buSzPts val="1700"/>
              <a:buFont typeface="Times New Roman"/>
              <a:buAutoNum type="alphaLcPeriod"/>
            </a:pPr>
            <a:r>
              <a:rPr b="1" lang="en" sz="1700">
                <a:solidFill>
                  <a:schemeClr val="dk1"/>
                </a:solidFill>
                <a:latin typeface="Times New Roman"/>
                <a:ea typeface="Times New Roman"/>
                <a:cs typeface="Times New Roman"/>
                <a:sym typeface="Times New Roman"/>
              </a:rPr>
              <a:t>People should not be denied for deferred maintenance</a:t>
            </a:r>
            <a:endParaRPr b="1" sz="1700">
              <a:solidFill>
                <a:schemeClr val="dk1"/>
              </a:solidFill>
              <a:latin typeface="Times New Roman"/>
              <a:ea typeface="Times New Roman"/>
              <a:cs typeface="Times New Roman"/>
              <a:sym typeface="Times New Roman"/>
            </a:endParaRPr>
          </a:p>
          <a:p>
            <a:pPr indent="0" lvl="0" marL="685800" rtl="0" algn="l">
              <a:lnSpc>
                <a:spcPct val="115000"/>
              </a:lnSpc>
              <a:spcBef>
                <a:spcPts val="0"/>
              </a:spcBef>
              <a:spcAft>
                <a:spcPts val="0"/>
              </a:spcAft>
              <a:buNone/>
            </a:pPr>
            <a:r>
              <a:t/>
            </a:r>
            <a:endParaRPr b="1" sz="800">
              <a:solidFill>
                <a:schemeClr val="dk1"/>
              </a:solidFill>
              <a:latin typeface="Times New Roman"/>
              <a:ea typeface="Times New Roman"/>
              <a:cs typeface="Times New Roman"/>
              <a:sym typeface="Times New Roman"/>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35"/>
          <p:cNvSpPr txBox="1"/>
          <p:nvPr/>
        </p:nvSpPr>
        <p:spPr>
          <a:xfrm>
            <a:off x="363506" y="345319"/>
            <a:ext cx="4071000" cy="6180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None/>
            </a:pPr>
            <a:r>
              <a:rPr lang="en" sz="2200">
                <a:latin typeface="Calibri"/>
                <a:ea typeface="Calibri"/>
                <a:cs typeface="Calibri"/>
                <a:sym typeface="Calibri"/>
              </a:rPr>
              <a:t>Recommendations: Home Repair</a:t>
            </a:r>
            <a:endParaRPr sz="2200">
              <a:latin typeface="Calibri"/>
              <a:ea typeface="Calibri"/>
              <a:cs typeface="Calibri"/>
              <a:sym typeface="Calibri"/>
            </a:endParaRPr>
          </a:p>
        </p:txBody>
      </p:sp>
      <p:sp>
        <p:nvSpPr>
          <p:cNvPr id="197" name="Google Shape;197;p35"/>
          <p:cNvSpPr txBox="1"/>
          <p:nvPr/>
        </p:nvSpPr>
        <p:spPr>
          <a:xfrm>
            <a:off x="472556" y="945094"/>
            <a:ext cx="3780300" cy="3944100"/>
          </a:xfrm>
          <a:prstGeom prst="rect">
            <a:avLst/>
          </a:prstGeom>
          <a:noFill/>
          <a:ln>
            <a:noFill/>
          </a:ln>
        </p:spPr>
        <p:txBody>
          <a:bodyPr anchorCtr="0" anchor="t" bIns="68575" lIns="68575" spcFirstLastPara="1" rIns="68575" wrap="square" tIns="68575">
            <a:noAutofit/>
          </a:bodyPr>
          <a:lstStyle/>
          <a:p>
            <a:pPr indent="-260350" lvl="0" marL="342900" rtl="0" algn="l">
              <a:lnSpc>
                <a:spcPct val="115000"/>
              </a:lnSpc>
              <a:spcBef>
                <a:spcPts val="0"/>
              </a:spcBef>
              <a:spcAft>
                <a:spcPts val="0"/>
              </a:spcAft>
              <a:buClr>
                <a:schemeClr val="dk1"/>
              </a:buClr>
              <a:buSzPts val="1500"/>
              <a:buFont typeface="Times New Roman"/>
              <a:buAutoNum type="arabicPeriod"/>
            </a:pPr>
            <a:r>
              <a:rPr b="1" lang="en" sz="1500">
                <a:solidFill>
                  <a:schemeClr val="dk1"/>
                </a:solidFill>
                <a:latin typeface="Times New Roman"/>
                <a:ea typeface="Times New Roman"/>
                <a:cs typeface="Times New Roman"/>
                <a:sym typeface="Times New Roman"/>
              </a:rPr>
              <a:t>Make mucking and mold remediation services available quickly and coordinate with case management services including home repair intake.</a:t>
            </a:r>
            <a:endParaRPr b="1" sz="1500">
              <a:solidFill>
                <a:schemeClr val="dk1"/>
              </a:solidFill>
              <a:latin typeface="Times New Roman"/>
              <a:ea typeface="Times New Roman"/>
              <a:cs typeface="Times New Roman"/>
              <a:sym typeface="Times New Roman"/>
            </a:endParaRPr>
          </a:p>
          <a:p>
            <a:pPr indent="-260350" lvl="0" marL="342900" rtl="0" algn="l">
              <a:lnSpc>
                <a:spcPct val="115000"/>
              </a:lnSpc>
              <a:spcBef>
                <a:spcPts val="0"/>
              </a:spcBef>
              <a:spcAft>
                <a:spcPts val="0"/>
              </a:spcAft>
              <a:buClr>
                <a:schemeClr val="dk1"/>
              </a:buClr>
              <a:buSzPts val="1500"/>
              <a:buFont typeface="Times New Roman"/>
              <a:buAutoNum type="arabicPeriod"/>
            </a:pPr>
            <a:r>
              <a:rPr b="1" lang="en" sz="1500">
                <a:solidFill>
                  <a:schemeClr val="dk1"/>
                </a:solidFill>
                <a:latin typeface="Times New Roman"/>
                <a:ea typeface="Times New Roman"/>
                <a:cs typeface="Times New Roman"/>
                <a:sym typeface="Times New Roman"/>
              </a:rPr>
              <a:t>Home repair Programs should:</a:t>
            </a:r>
            <a:endParaRPr b="1" sz="1500">
              <a:solidFill>
                <a:schemeClr val="dk1"/>
              </a:solidFill>
              <a:latin typeface="Times New Roman"/>
              <a:ea typeface="Times New Roman"/>
              <a:cs typeface="Times New Roman"/>
              <a:sym typeface="Times New Roman"/>
            </a:endParaRPr>
          </a:p>
          <a:p>
            <a:pPr indent="-260350" lvl="1" marL="685800" rtl="0" algn="l">
              <a:lnSpc>
                <a:spcPct val="115000"/>
              </a:lnSpc>
              <a:spcBef>
                <a:spcPts val="0"/>
              </a:spcBef>
              <a:spcAft>
                <a:spcPts val="0"/>
              </a:spcAft>
              <a:buClr>
                <a:schemeClr val="dk1"/>
              </a:buClr>
              <a:buSzPts val="1500"/>
              <a:buFont typeface="Times New Roman"/>
              <a:buAutoNum type="alphaLcPeriod"/>
            </a:pPr>
            <a:r>
              <a:rPr b="1" lang="en" sz="1500">
                <a:solidFill>
                  <a:schemeClr val="dk1"/>
                </a:solidFill>
                <a:latin typeface="Times New Roman"/>
                <a:ea typeface="Times New Roman"/>
                <a:cs typeface="Times New Roman"/>
                <a:sym typeface="Times New Roman"/>
              </a:rPr>
              <a:t>Always be coordinated with temporary housing</a:t>
            </a:r>
            <a:endParaRPr b="1" sz="1500">
              <a:solidFill>
                <a:schemeClr val="dk1"/>
              </a:solidFill>
              <a:latin typeface="Times New Roman"/>
              <a:ea typeface="Times New Roman"/>
              <a:cs typeface="Times New Roman"/>
              <a:sym typeface="Times New Roman"/>
            </a:endParaRPr>
          </a:p>
          <a:p>
            <a:pPr indent="-260350" lvl="1" marL="685800" rtl="0" algn="l">
              <a:lnSpc>
                <a:spcPct val="115000"/>
              </a:lnSpc>
              <a:spcBef>
                <a:spcPts val="0"/>
              </a:spcBef>
              <a:spcAft>
                <a:spcPts val="0"/>
              </a:spcAft>
              <a:buClr>
                <a:schemeClr val="dk1"/>
              </a:buClr>
              <a:buSzPts val="1500"/>
              <a:buFont typeface="Times New Roman"/>
              <a:buAutoNum type="alphaLcPeriod"/>
            </a:pPr>
            <a:r>
              <a:rPr b="1" lang="en" sz="1500">
                <a:solidFill>
                  <a:schemeClr val="dk1"/>
                </a:solidFill>
                <a:latin typeface="Times New Roman"/>
                <a:ea typeface="Times New Roman"/>
                <a:cs typeface="Times New Roman"/>
                <a:sym typeface="Times New Roman"/>
              </a:rPr>
              <a:t>Always strive for a one-stage rebuild process rather than partial rebuilds. </a:t>
            </a:r>
            <a:endParaRPr b="1" sz="1500">
              <a:solidFill>
                <a:schemeClr val="dk1"/>
              </a:solidFill>
              <a:latin typeface="Times New Roman"/>
              <a:ea typeface="Times New Roman"/>
              <a:cs typeface="Times New Roman"/>
              <a:sym typeface="Times New Roman"/>
            </a:endParaRPr>
          </a:p>
          <a:p>
            <a:pPr indent="-260350" lvl="1" marL="685800" rtl="0" algn="l">
              <a:lnSpc>
                <a:spcPct val="115000"/>
              </a:lnSpc>
              <a:spcBef>
                <a:spcPts val="0"/>
              </a:spcBef>
              <a:spcAft>
                <a:spcPts val="0"/>
              </a:spcAft>
              <a:buClr>
                <a:schemeClr val="dk1"/>
              </a:buClr>
              <a:buSzPts val="1500"/>
              <a:buFont typeface="Times New Roman"/>
              <a:buAutoNum type="alphaLcPeriod"/>
            </a:pPr>
            <a:r>
              <a:rPr b="1" lang="en" sz="1500">
                <a:solidFill>
                  <a:schemeClr val="dk1"/>
                </a:solidFill>
                <a:latin typeface="Times New Roman"/>
                <a:ea typeface="Times New Roman"/>
                <a:cs typeface="Times New Roman"/>
                <a:sym typeface="Times New Roman"/>
              </a:rPr>
              <a:t>Do partial repairs when they limit further damage or improve health</a:t>
            </a:r>
            <a:endParaRPr b="1" sz="1500">
              <a:solidFill>
                <a:schemeClr val="dk1"/>
              </a:solidFill>
              <a:latin typeface="Times New Roman"/>
              <a:ea typeface="Times New Roman"/>
              <a:cs typeface="Times New Roman"/>
              <a:sym typeface="Times New Roman"/>
            </a:endParaRPr>
          </a:p>
          <a:p>
            <a:pPr indent="-260350" lvl="1" marL="685800" rtl="0" algn="l">
              <a:lnSpc>
                <a:spcPct val="115000"/>
              </a:lnSpc>
              <a:spcBef>
                <a:spcPts val="0"/>
              </a:spcBef>
              <a:spcAft>
                <a:spcPts val="0"/>
              </a:spcAft>
              <a:buClr>
                <a:schemeClr val="dk1"/>
              </a:buClr>
              <a:buSzPts val="1500"/>
              <a:buFont typeface="Times New Roman"/>
              <a:buAutoNum type="alphaLcPeriod"/>
            </a:pPr>
            <a:r>
              <a:rPr b="1" lang="en" sz="1500">
                <a:solidFill>
                  <a:schemeClr val="dk1"/>
                </a:solidFill>
                <a:latin typeface="Times New Roman"/>
                <a:ea typeface="Times New Roman"/>
                <a:cs typeface="Times New Roman"/>
                <a:sym typeface="Times New Roman"/>
              </a:rPr>
              <a:t>Address issues predating the disaster</a:t>
            </a:r>
            <a:endParaRPr b="1" sz="15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sz="1100">
              <a:latin typeface="Calibri"/>
              <a:ea typeface="Calibri"/>
              <a:cs typeface="Calibri"/>
              <a:sym typeface="Calibri"/>
            </a:endParaRPr>
          </a:p>
        </p:txBody>
      </p:sp>
      <p:pic>
        <p:nvPicPr>
          <p:cNvPr id="198" name="Google Shape;198;p35"/>
          <p:cNvPicPr preferRelativeResize="0"/>
          <p:nvPr/>
        </p:nvPicPr>
        <p:blipFill>
          <a:blip r:embed="rId3">
            <a:alphaModFix/>
          </a:blip>
          <a:stretch>
            <a:fillRect/>
          </a:stretch>
        </p:blipFill>
        <p:spPr>
          <a:xfrm>
            <a:off x="4567125" y="331378"/>
            <a:ext cx="4480745" cy="448074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