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58" r:id="rId7"/>
    <p:sldId id="260" r:id="rId8"/>
    <p:sldId id="274" r:id="rId9"/>
    <p:sldId id="259" r:id="rId10"/>
    <p:sldId id="261" r:id="rId11"/>
    <p:sldId id="264" r:id="rId12"/>
    <p:sldId id="267" r:id="rId13"/>
    <p:sldId id="265" r:id="rId14"/>
    <p:sldId id="266" r:id="rId15"/>
    <p:sldId id="268" r:id="rId16"/>
    <p:sldId id="272" r:id="rId17"/>
    <p:sldId id="275" r:id="rId18"/>
    <p:sldId id="270" r:id="rId19"/>
    <p:sldId id="262"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57053" autoAdjust="0"/>
  </p:normalViewPr>
  <p:slideViewPr>
    <p:cSldViewPr snapToGrid="0">
      <p:cViewPr varScale="1">
        <p:scale>
          <a:sx n="49" d="100"/>
          <a:sy n="49" d="100"/>
        </p:scale>
        <p:origin x="120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D3E61-71EA-4EC9-8DF4-A4DE1BB2285A}" type="doc">
      <dgm:prSet loTypeId="urn:microsoft.com/office/officeart/2005/8/layout/venn1" loCatId="relationship" qsTypeId="urn:microsoft.com/office/officeart/2005/8/quickstyle/simple1" qsCatId="simple" csTypeId="urn:microsoft.com/office/officeart/2005/8/colors/accent1_2" csCatId="accent1" phldr="1"/>
      <dgm:spPr/>
    </dgm:pt>
    <dgm:pt modelId="{60CBBA9D-4C5A-4017-AD3E-656793778092}">
      <dgm:prSet phldrT="[Text]" custT="1"/>
      <dgm:spPr/>
      <dgm:t>
        <a:bodyPr/>
        <a:lstStyle/>
        <a:p>
          <a:pPr>
            <a:buFont typeface="Arial" panose="020B0604020202020204" pitchFamily="34" charset="0"/>
            <a:buNone/>
          </a:pPr>
          <a:endParaRPr lang="en-US" sz="1500" dirty="0"/>
        </a:p>
        <a:p>
          <a:pPr>
            <a:buFont typeface="Arial" panose="020B0604020202020204" pitchFamily="34" charset="0"/>
            <a:buNone/>
          </a:pPr>
          <a:r>
            <a:rPr lang="en-US" sz="1600" dirty="0">
              <a:solidFill>
                <a:schemeClr val="bg1"/>
              </a:solidFill>
            </a:rPr>
            <a:t>BMSF promotes health equity and seeks to improve the health outcomes of populations disproportionally affected by serious diseases. </a:t>
          </a:r>
        </a:p>
      </dgm:t>
    </dgm:pt>
    <dgm:pt modelId="{AF4AC0A0-F567-4F68-AEDB-E5498D5C85AF}" type="parTrans" cxnId="{EF6B061C-F1BB-4F73-AE5D-0E5A5B3D8789}">
      <dgm:prSet/>
      <dgm:spPr/>
      <dgm:t>
        <a:bodyPr/>
        <a:lstStyle/>
        <a:p>
          <a:endParaRPr lang="en-US"/>
        </a:p>
      </dgm:t>
    </dgm:pt>
    <dgm:pt modelId="{13D8DF59-6120-4AB5-AEF8-C5C508F88F97}" type="sibTrans" cxnId="{EF6B061C-F1BB-4F73-AE5D-0E5A5B3D8789}">
      <dgm:prSet/>
      <dgm:spPr/>
      <dgm:t>
        <a:bodyPr/>
        <a:lstStyle/>
        <a:p>
          <a:endParaRPr lang="en-US"/>
        </a:p>
      </dgm:t>
    </dgm:pt>
    <dgm:pt modelId="{91457C0B-BC92-481D-B5AE-4D89E8114DF9}">
      <dgm:prSet phldrT="[Text]" custT="1"/>
      <dgm:spPr/>
      <dgm:t>
        <a:bodyPr/>
        <a:lstStyle/>
        <a:p>
          <a:pPr>
            <a:buFont typeface="Arial" panose="020B0604020202020204" pitchFamily="34" charset="0"/>
            <a:buNone/>
          </a:pPr>
          <a:r>
            <a:rPr lang="en-US" sz="1600" b="1" dirty="0">
              <a:solidFill>
                <a:schemeClr val="bg1"/>
              </a:solidFill>
            </a:rPr>
            <a:t>PAF</a:t>
          </a:r>
          <a:r>
            <a:rPr lang="en-US" sz="1600" dirty="0">
              <a:solidFill>
                <a:schemeClr val="bg1"/>
              </a:solidFill>
            </a:rPr>
            <a:t> traditionally supports individuals and families experiencing a personal health crisis or personal disasters</a:t>
          </a:r>
        </a:p>
      </dgm:t>
    </dgm:pt>
    <dgm:pt modelId="{E753EDCA-4251-4A61-B6F9-823291B5CE5D}" type="parTrans" cxnId="{3E87CAE6-FD5E-4907-862F-10C0D5792294}">
      <dgm:prSet/>
      <dgm:spPr/>
      <dgm:t>
        <a:bodyPr/>
        <a:lstStyle/>
        <a:p>
          <a:endParaRPr lang="en-US"/>
        </a:p>
      </dgm:t>
    </dgm:pt>
    <dgm:pt modelId="{CBB1EF65-7565-4081-B1C5-7AE35BC66FD1}" type="sibTrans" cxnId="{3E87CAE6-FD5E-4907-862F-10C0D5792294}">
      <dgm:prSet/>
      <dgm:spPr/>
      <dgm:t>
        <a:bodyPr/>
        <a:lstStyle/>
        <a:p>
          <a:endParaRPr lang="en-US"/>
        </a:p>
      </dgm:t>
    </dgm:pt>
    <dgm:pt modelId="{F095C44F-AF4A-4D34-BD8E-1FD777E8E336}">
      <dgm:prSet phldrT="[Text]" custT="1"/>
      <dgm:spPr/>
      <dgm:t>
        <a:bodyPr/>
        <a:lstStyle/>
        <a:p>
          <a:pPr>
            <a:buFont typeface="Arial" panose="020B0604020202020204" pitchFamily="34" charset="0"/>
            <a:buNone/>
          </a:pPr>
          <a:r>
            <a:rPr lang="en-US" sz="1600" b="1" dirty="0">
              <a:solidFill>
                <a:schemeClr val="bg1"/>
              </a:solidFill>
            </a:rPr>
            <a:t>TR</a:t>
          </a:r>
          <a:r>
            <a:rPr lang="en-US" sz="1600" dirty="0">
              <a:solidFill>
                <a:schemeClr val="bg1"/>
              </a:solidFill>
            </a:rPr>
            <a:t> traditionally supports individuals and families affected by a widespread disaster </a:t>
          </a:r>
        </a:p>
      </dgm:t>
    </dgm:pt>
    <dgm:pt modelId="{23A6ED48-D6E3-41FA-974C-89C6E5A51FD7}" type="parTrans" cxnId="{45CFD83A-38D2-40B6-8F7B-AD3908D86934}">
      <dgm:prSet/>
      <dgm:spPr/>
      <dgm:t>
        <a:bodyPr/>
        <a:lstStyle/>
        <a:p>
          <a:endParaRPr lang="en-US"/>
        </a:p>
      </dgm:t>
    </dgm:pt>
    <dgm:pt modelId="{3B79542D-F757-46DB-9408-7589A159F657}" type="sibTrans" cxnId="{45CFD83A-38D2-40B6-8F7B-AD3908D86934}">
      <dgm:prSet/>
      <dgm:spPr/>
      <dgm:t>
        <a:bodyPr/>
        <a:lstStyle/>
        <a:p>
          <a:endParaRPr lang="en-US"/>
        </a:p>
      </dgm:t>
    </dgm:pt>
    <dgm:pt modelId="{39BEEAC0-0AC6-4195-A4EA-429505BAEE0C}" type="pres">
      <dgm:prSet presAssocID="{1E3D3E61-71EA-4EC9-8DF4-A4DE1BB2285A}" presName="compositeShape" presStyleCnt="0">
        <dgm:presLayoutVars>
          <dgm:chMax val="7"/>
          <dgm:dir/>
          <dgm:resizeHandles val="exact"/>
        </dgm:presLayoutVars>
      </dgm:prSet>
      <dgm:spPr/>
    </dgm:pt>
    <dgm:pt modelId="{900565C5-FFE9-41AA-A982-DD718C27C62A}" type="pres">
      <dgm:prSet presAssocID="{60CBBA9D-4C5A-4017-AD3E-656793778092}" presName="circ1" presStyleLbl="vennNode1" presStyleIdx="0" presStyleCnt="3" custLinFactNeighborX="0" custLinFactNeighborY="-4876"/>
      <dgm:spPr/>
    </dgm:pt>
    <dgm:pt modelId="{1740DB9E-9545-4EC2-8739-396B3DD9CD6A}" type="pres">
      <dgm:prSet presAssocID="{60CBBA9D-4C5A-4017-AD3E-656793778092}" presName="circ1Tx" presStyleLbl="revTx" presStyleIdx="0" presStyleCnt="0">
        <dgm:presLayoutVars>
          <dgm:chMax val="0"/>
          <dgm:chPref val="0"/>
          <dgm:bulletEnabled val="1"/>
        </dgm:presLayoutVars>
      </dgm:prSet>
      <dgm:spPr/>
    </dgm:pt>
    <dgm:pt modelId="{EC2410FA-D543-442C-ACE1-C46A36188807}" type="pres">
      <dgm:prSet presAssocID="{91457C0B-BC92-481D-B5AE-4D89E8114DF9}" presName="circ2" presStyleLbl="vennNode1" presStyleIdx="1" presStyleCnt="3" custLinFactNeighborX="4595" custLinFactNeighborY="-2062"/>
      <dgm:spPr/>
    </dgm:pt>
    <dgm:pt modelId="{D0E79CD4-5C1C-4FF3-8535-E9F74392DCAD}" type="pres">
      <dgm:prSet presAssocID="{91457C0B-BC92-481D-B5AE-4D89E8114DF9}" presName="circ2Tx" presStyleLbl="revTx" presStyleIdx="0" presStyleCnt="0">
        <dgm:presLayoutVars>
          <dgm:chMax val="0"/>
          <dgm:chPref val="0"/>
          <dgm:bulletEnabled val="1"/>
        </dgm:presLayoutVars>
      </dgm:prSet>
      <dgm:spPr/>
    </dgm:pt>
    <dgm:pt modelId="{845B4EE3-DE49-4BE1-A539-667028C14E25}" type="pres">
      <dgm:prSet presAssocID="{F095C44F-AF4A-4D34-BD8E-1FD777E8E336}" presName="circ3" presStyleLbl="vennNode1" presStyleIdx="2" presStyleCnt="3" custLinFactNeighborX="-1926" custLinFactNeighborY="819"/>
      <dgm:spPr/>
    </dgm:pt>
    <dgm:pt modelId="{21E4EA0F-634B-4068-9D22-C24227BC2233}" type="pres">
      <dgm:prSet presAssocID="{F095C44F-AF4A-4D34-BD8E-1FD777E8E336}" presName="circ3Tx" presStyleLbl="revTx" presStyleIdx="0" presStyleCnt="0">
        <dgm:presLayoutVars>
          <dgm:chMax val="0"/>
          <dgm:chPref val="0"/>
          <dgm:bulletEnabled val="1"/>
        </dgm:presLayoutVars>
      </dgm:prSet>
      <dgm:spPr/>
    </dgm:pt>
  </dgm:ptLst>
  <dgm:cxnLst>
    <dgm:cxn modelId="{EF6B061C-F1BB-4F73-AE5D-0E5A5B3D8789}" srcId="{1E3D3E61-71EA-4EC9-8DF4-A4DE1BB2285A}" destId="{60CBBA9D-4C5A-4017-AD3E-656793778092}" srcOrd="0" destOrd="0" parTransId="{AF4AC0A0-F567-4F68-AEDB-E5498D5C85AF}" sibTransId="{13D8DF59-6120-4AB5-AEF8-C5C508F88F97}"/>
    <dgm:cxn modelId="{F161A635-935E-4D69-808A-4DB43EA8021D}" type="presOf" srcId="{60CBBA9D-4C5A-4017-AD3E-656793778092}" destId="{1740DB9E-9545-4EC2-8739-396B3DD9CD6A}" srcOrd="1" destOrd="0" presId="urn:microsoft.com/office/officeart/2005/8/layout/venn1"/>
    <dgm:cxn modelId="{45CFD83A-38D2-40B6-8F7B-AD3908D86934}" srcId="{1E3D3E61-71EA-4EC9-8DF4-A4DE1BB2285A}" destId="{F095C44F-AF4A-4D34-BD8E-1FD777E8E336}" srcOrd="2" destOrd="0" parTransId="{23A6ED48-D6E3-41FA-974C-89C6E5A51FD7}" sibTransId="{3B79542D-F757-46DB-9408-7589A159F657}"/>
    <dgm:cxn modelId="{5206C46B-39A1-430E-80F5-40407BF170CF}" type="presOf" srcId="{1E3D3E61-71EA-4EC9-8DF4-A4DE1BB2285A}" destId="{39BEEAC0-0AC6-4195-A4EA-429505BAEE0C}" srcOrd="0" destOrd="0" presId="urn:microsoft.com/office/officeart/2005/8/layout/venn1"/>
    <dgm:cxn modelId="{1F3A0570-322B-45F3-B69F-73542BD99B41}" type="presOf" srcId="{F095C44F-AF4A-4D34-BD8E-1FD777E8E336}" destId="{21E4EA0F-634B-4068-9D22-C24227BC2233}" srcOrd="1" destOrd="0" presId="urn:microsoft.com/office/officeart/2005/8/layout/venn1"/>
    <dgm:cxn modelId="{46BCC49B-94A3-4FEF-B694-CEC1D40654E8}" type="presOf" srcId="{91457C0B-BC92-481D-B5AE-4D89E8114DF9}" destId="{EC2410FA-D543-442C-ACE1-C46A36188807}" srcOrd="0" destOrd="0" presId="urn:microsoft.com/office/officeart/2005/8/layout/venn1"/>
    <dgm:cxn modelId="{8A55B6A7-D2CE-4D1F-B27D-8B6948BDB912}" type="presOf" srcId="{F095C44F-AF4A-4D34-BD8E-1FD777E8E336}" destId="{845B4EE3-DE49-4BE1-A539-667028C14E25}" srcOrd="0" destOrd="0" presId="urn:microsoft.com/office/officeart/2005/8/layout/venn1"/>
    <dgm:cxn modelId="{A34FD3CD-77D4-492B-93E7-EE35D80F78C6}" type="presOf" srcId="{60CBBA9D-4C5A-4017-AD3E-656793778092}" destId="{900565C5-FFE9-41AA-A982-DD718C27C62A}" srcOrd="0" destOrd="0" presId="urn:microsoft.com/office/officeart/2005/8/layout/venn1"/>
    <dgm:cxn modelId="{3E87CAE6-FD5E-4907-862F-10C0D5792294}" srcId="{1E3D3E61-71EA-4EC9-8DF4-A4DE1BB2285A}" destId="{91457C0B-BC92-481D-B5AE-4D89E8114DF9}" srcOrd="1" destOrd="0" parTransId="{E753EDCA-4251-4A61-B6F9-823291B5CE5D}" sibTransId="{CBB1EF65-7565-4081-B1C5-7AE35BC66FD1}"/>
    <dgm:cxn modelId="{50981DFD-005D-4A13-88B6-CD258E85E2CA}" type="presOf" srcId="{91457C0B-BC92-481D-B5AE-4D89E8114DF9}" destId="{D0E79CD4-5C1C-4FF3-8535-E9F74392DCAD}" srcOrd="1" destOrd="0" presId="urn:microsoft.com/office/officeart/2005/8/layout/venn1"/>
    <dgm:cxn modelId="{AB68695C-FA7E-43E6-A4EA-34D6C3D1F32E}" type="presParOf" srcId="{39BEEAC0-0AC6-4195-A4EA-429505BAEE0C}" destId="{900565C5-FFE9-41AA-A982-DD718C27C62A}" srcOrd="0" destOrd="0" presId="urn:microsoft.com/office/officeart/2005/8/layout/venn1"/>
    <dgm:cxn modelId="{70FBC9E9-A1EE-4C7D-9343-2A510E545D19}" type="presParOf" srcId="{39BEEAC0-0AC6-4195-A4EA-429505BAEE0C}" destId="{1740DB9E-9545-4EC2-8739-396B3DD9CD6A}" srcOrd="1" destOrd="0" presId="urn:microsoft.com/office/officeart/2005/8/layout/venn1"/>
    <dgm:cxn modelId="{080EE622-40AE-43D6-A528-12C09285DF99}" type="presParOf" srcId="{39BEEAC0-0AC6-4195-A4EA-429505BAEE0C}" destId="{EC2410FA-D543-442C-ACE1-C46A36188807}" srcOrd="2" destOrd="0" presId="urn:microsoft.com/office/officeart/2005/8/layout/venn1"/>
    <dgm:cxn modelId="{1807E675-2F06-4EF8-95FA-C1FF150CD529}" type="presParOf" srcId="{39BEEAC0-0AC6-4195-A4EA-429505BAEE0C}" destId="{D0E79CD4-5C1C-4FF3-8535-E9F74392DCAD}" srcOrd="3" destOrd="0" presId="urn:microsoft.com/office/officeart/2005/8/layout/venn1"/>
    <dgm:cxn modelId="{01643878-EA47-496A-B4F3-54C0575F5DB3}" type="presParOf" srcId="{39BEEAC0-0AC6-4195-A4EA-429505BAEE0C}" destId="{845B4EE3-DE49-4BE1-A539-667028C14E25}" srcOrd="4" destOrd="0" presId="urn:microsoft.com/office/officeart/2005/8/layout/venn1"/>
    <dgm:cxn modelId="{892E0596-6BAC-4042-90ED-05C3FCC39426}" type="presParOf" srcId="{39BEEAC0-0AC6-4195-A4EA-429505BAEE0C}" destId="{21E4EA0F-634B-4068-9D22-C24227BC2233}"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68E3F6-D3A0-4FBC-A805-60FBE721206A}" type="doc">
      <dgm:prSet loTypeId="urn:microsoft.com/office/officeart/2005/8/layout/cycle6" loCatId="relationship" qsTypeId="urn:microsoft.com/office/officeart/2005/8/quickstyle/3d4" qsCatId="3D" csTypeId="urn:microsoft.com/office/officeart/2005/8/colors/accent5_2" csCatId="accent5" phldr="1"/>
      <dgm:spPr/>
      <dgm:t>
        <a:bodyPr/>
        <a:lstStyle/>
        <a:p>
          <a:endParaRPr lang="en-US"/>
        </a:p>
      </dgm:t>
    </dgm:pt>
    <dgm:pt modelId="{6C6D7C1F-2BB3-45A1-ADD1-FA38D32D5A6F}">
      <dgm:prSet phldrT="[Text]"/>
      <dgm:spPr/>
      <dgm:t>
        <a:bodyPr/>
        <a:lstStyle/>
        <a:p>
          <a:r>
            <a:rPr lang="en-US" dirty="0"/>
            <a:t>COMMUNICATION</a:t>
          </a:r>
        </a:p>
      </dgm:t>
    </dgm:pt>
    <dgm:pt modelId="{F566859F-FED6-446E-BC18-355CE3897562}" type="parTrans" cxnId="{BA31E806-C7E2-4FF0-BC09-87554A426C89}">
      <dgm:prSet/>
      <dgm:spPr/>
      <dgm:t>
        <a:bodyPr/>
        <a:lstStyle/>
        <a:p>
          <a:endParaRPr lang="en-US"/>
        </a:p>
      </dgm:t>
    </dgm:pt>
    <dgm:pt modelId="{918E21EC-3977-41A2-B375-6D6AD84DDA39}" type="sibTrans" cxnId="{BA31E806-C7E2-4FF0-BC09-87554A426C89}">
      <dgm:prSet/>
      <dgm:spPr/>
      <dgm:t>
        <a:bodyPr/>
        <a:lstStyle/>
        <a:p>
          <a:endParaRPr lang="en-US"/>
        </a:p>
      </dgm:t>
    </dgm:pt>
    <dgm:pt modelId="{DD393A94-AAA8-4770-BF89-87B0AB5B9E2F}">
      <dgm:prSet phldrT="[Text]"/>
      <dgm:spPr/>
      <dgm:t>
        <a:bodyPr/>
        <a:lstStyle/>
        <a:p>
          <a:r>
            <a:rPr lang="en-US" dirty="0"/>
            <a:t>COORDINATION</a:t>
          </a:r>
        </a:p>
      </dgm:t>
    </dgm:pt>
    <dgm:pt modelId="{A995668A-8400-4CF3-8100-D05DB715DB83}" type="parTrans" cxnId="{73F23192-2061-44C4-8116-B6469B997B6F}">
      <dgm:prSet/>
      <dgm:spPr/>
      <dgm:t>
        <a:bodyPr/>
        <a:lstStyle/>
        <a:p>
          <a:endParaRPr lang="en-US"/>
        </a:p>
      </dgm:t>
    </dgm:pt>
    <dgm:pt modelId="{8379CB0C-B0B0-495D-9927-9D657E78E74D}" type="sibTrans" cxnId="{73F23192-2061-44C4-8116-B6469B997B6F}">
      <dgm:prSet/>
      <dgm:spPr/>
      <dgm:t>
        <a:bodyPr/>
        <a:lstStyle/>
        <a:p>
          <a:endParaRPr lang="en-US"/>
        </a:p>
      </dgm:t>
    </dgm:pt>
    <dgm:pt modelId="{0048B629-78B5-4E5A-94E4-63469FF58B43}">
      <dgm:prSet phldrT="[Text]"/>
      <dgm:spPr/>
      <dgm:t>
        <a:bodyPr/>
        <a:lstStyle/>
        <a:p>
          <a:r>
            <a:rPr lang="en-US" dirty="0"/>
            <a:t>COLLABORATION</a:t>
          </a:r>
        </a:p>
      </dgm:t>
    </dgm:pt>
    <dgm:pt modelId="{2B3A84EB-7137-48A4-839A-DCC1232AD966}" type="parTrans" cxnId="{A3AA118C-DE3F-48F6-A477-6ECC3207648E}">
      <dgm:prSet/>
      <dgm:spPr/>
      <dgm:t>
        <a:bodyPr/>
        <a:lstStyle/>
        <a:p>
          <a:endParaRPr lang="en-US"/>
        </a:p>
      </dgm:t>
    </dgm:pt>
    <dgm:pt modelId="{6D27F20B-44EA-44EA-8E7E-B782130EFAC9}" type="sibTrans" cxnId="{A3AA118C-DE3F-48F6-A477-6ECC3207648E}">
      <dgm:prSet/>
      <dgm:spPr/>
      <dgm:t>
        <a:bodyPr/>
        <a:lstStyle/>
        <a:p>
          <a:endParaRPr lang="en-US"/>
        </a:p>
      </dgm:t>
    </dgm:pt>
    <dgm:pt modelId="{F10B2347-1964-41F0-B27E-16083BFC757C}">
      <dgm:prSet phldrT="[Text]"/>
      <dgm:spPr/>
      <dgm:t>
        <a:bodyPr/>
        <a:lstStyle/>
        <a:p>
          <a:r>
            <a:rPr lang="en-US" dirty="0"/>
            <a:t>COOPERATION</a:t>
          </a:r>
        </a:p>
      </dgm:t>
    </dgm:pt>
    <dgm:pt modelId="{99716DD0-1CD3-45D7-A922-6DD8D7B10172}" type="parTrans" cxnId="{E07AA137-1DAA-437F-B05F-11B3055FC131}">
      <dgm:prSet/>
      <dgm:spPr/>
      <dgm:t>
        <a:bodyPr/>
        <a:lstStyle/>
        <a:p>
          <a:endParaRPr lang="en-US"/>
        </a:p>
      </dgm:t>
    </dgm:pt>
    <dgm:pt modelId="{88DE062B-4224-4088-B862-99A285E11983}" type="sibTrans" cxnId="{E07AA137-1DAA-437F-B05F-11B3055FC131}">
      <dgm:prSet/>
      <dgm:spPr/>
      <dgm:t>
        <a:bodyPr/>
        <a:lstStyle/>
        <a:p>
          <a:endParaRPr lang="en-US"/>
        </a:p>
      </dgm:t>
    </dgm:pt>
    <dgm:pt modelId="{3C44278B-3491-4FF1-B616-457692C7726C}" type="pres">
      <dgm:prSet presAssocID="{E168E3F6-D3A0-4FBC-A805-60FBE721206A}" presName="cycle" presStyleCnt="0">
        <dgm:presLayoutVars>
          <dgm:dir/>
          <dgm:resizeHandles val="exact"/>
        </dgm:presLayoutVars>
      </dgm:prSet>
      <dgm:spPr/>
    </dgm:pt>
    <dgm:pt modelId="{1D23AB1A-E1A8-4FC2-8F55-64D9ECFB9172}" type="pres">
      <dgm:prSet presAssocID="{6C6D7C1F-2BB3-45A1-ADD1-FA38D32D5A6F}" presName="node" presStyleLbl="node1" presStyleIdx="0" presStyleCnt="4">
        <dgm:presLayoutVars>
          <dgm:bulletEnabled val="1"/>
        </dgm:presLayoutVars>
      </dgm:prSet>
      <dgm:spPr/>
    </dgm:pt>
    <dgm:pt modelId="{08A2DCD0-AA85-4D68-8FB3-F88E8A5B0EEB}" type="pres">
      <dgm:prSet presAssocID="{6C6D7C1F-2BB3-45A1-ADD1-FA38D32D5A6F}" presName="spNode" presStyleCnt="0"/>
      <dgm:spPr/>
    </dgm:pt>
    <dgm:pt modelId="{3332557F-739F-46E1-BF87-068C3080ABCA}" type="pres">
      <dgm:prSet presAssocID="{918E21EC-3977-41A2-B375-6D6AD84DDA39}" presName="sibTrans" presStyleLbl="sibTrans1D1" presStyleIdx="0" presStyleCnt="4"/>
      <dgm:spPr/>
    </dgm:pt>
    <dgm:pt modelId="{553ED196-52F2-4A07-B655-395E35AECE50}" type="pres">
      <dgm:prSet presAssocID="{DD393A94-AAA8-4770-BF89-87B0AB5B9E2F}" presName="node" presStyleLbl="node1" presStyleIdx="1" presStyleCnt="4">
        <dgm:presLayoutVars>
          <dgm:bulletEnabled val="1"/>
        </dgm:presLayoutVars>
      </dgm:prSet>
      <dgm:spPr/>
    </dgm:pt>
    <dgm:pt modelId="{610CF7FF-E651-4E57-8F60-BE0C737BACD6}" type="pres">
      <dgm:prSet presAssocID="{DD393A94-AAA8-4770-BF89-87B0AB5B9E2F}" presName="spNode" presStyleCnt="0"/>
      <dgm:spPr/>
    </dgm:pt>
    <dgm:pt modelId="{61096DE2-1E70-49E6-9EAC-29FC64C9C3FC}" type="pres">
      <dgm:prSet presAssocID="{8379CB0C-B0B0-495D-9927-9D657E78E74D}" presName="sibTrans" presStyleLbl="sibTrans1D1" presStyleIdx="1" presStyleCnt="4"/>
      <dgm:spPr/>
    </dgm:pt>
    <dgm:pt modelId="{B9E44120-E5B0-4825-811A-6DCC7AFE5409}" type="pres">
      <dgm:prSet presAssocID="{0048B629-78B5-4E5A-94E4-63469FF58B43}" presName="node" presStyleLbl="node1" presStyleIdx="2" presStyleCnt="4">
        <dgm:presLayoutVars>
          <dgm:bulletEnabled val="1"/>
        </dgm:presLayoutVars>
      </dgm:prSet>
      <dgm:spPr/>
    </dgm:pt>
    <dgm:pt modelId="{A9A87FE2-78E4-4D4E-8007-DF5EE4FBD2E5}" type="pres">
      <dgm:prSet presAssocID="{0048B629-78B5-4E5A-94E4-63469FF58B43}" presName="spNode" presStyleCnt="0"/>
      <dgm:spPr/>
    </dgm:pt>
    <dgm:pt modelId="{0EB91105-F6C8-47C4-A1DD-D1CDA988FED7}" type="pres">
      <dgm:prSet presAssocID="{6D27F20B-44EA-44EA-8E7E-B782130EFAC9}" presName="sibTrans" presStyleLbl="sibTrans1D1" presStyleIdx="2" presStyleCnt="4"/>
      <dgm:spPr/>
    </dgm:pt>
    <dgm:pt modelId="{11017B8F-F7F6-42E7-B9FA-37650E8F0C10}" type="pres">
      <dgm:prSet presAssocID="{F10B2347-1964-41F0-B27E-16083BFC757C}" presName="node" presStyleLbl="node1" presStyleIdx="3" presStyleCnt="4">
        <dgm:presLayoutVars>
          <dgm:bulletEnabled val="1"/>
        </dgm:presLayoutVars>
      </dgm:prSet>
      <dgm:spPr/>
    </dgm:pt>
    <dgm:pt modelId="{7972481F-4E2D-48A9-9E73-665BB46A1CF6}" type="pres">
      <dgm:prSet presAssocID="{F10B2347-1964-41F0-B27E-16083BFC757C}" presName="spNode" presStyleCnt="0"/>
      <dgm:spPr/>
    </dgm:pt>
    <dgm:pt modelId="{62C62D26-639A-4D76-AD27-1D666EC95502}" type="pres">
      <dgm:prSet presAssocID="{88DE062B-4224-4088-B862-99A285E11983}" presName="sibTrans" presStyleLbl="sibTrans1D1" presStyleIdx="3" presStyleCnt="4"/>
      <dgm:spPr/>
    </dgm:pt>
  </dgm:ptLst>
  <dgm:cxnLst>
    <dgm:cxn modelId="{BA31E806-C7E2-4FF0-BC09-87554A426C89}" srcId="{E168E3F6-D3A0-4FBC-A805-60FBE721206A}" destId="{6C6D7C1F-2BB3-45A1-ADD1-FA38D32D5A6F}" srcOrd="0" destOrd="0" parTransId="{F566859F-FED6-446E-BC18-355CE3897562}" sibTransId="{918E21EC-3977-41A2-B375-6D6AD84DDA39}"/>
    <dgm:cxn modelId="{6B0A2424-3614-47DF-854D-BE12AC5D5BE0}" type="presOf" srcId="{0048B629-78B5-4E5A-94E4-63469FF58B43}" destId="{B9E44120-E5B0-4825-811A-6DCC7AFE5409}" srcOrd="0" destOrd="0" presId="urn:microsoft.com/office/officeart/2005/8/layout/cycle6"/>
    <dgm:cxn modelId="{BB186636-2407-4B2B-B533-CD6B5D91B4A8}" type="presOf" srcId="{F10B2347-1964-41F0-B27E-16083BFC757C}" destId="{11017B8F-F7F6-42E7-B9FA-37650E8F0C10}" srcOrd="0" destOrd="0" presId="urn:microsoft.com/office/officeart/2005/8/layout/cycle6"/>
    <dgm:cxn modelId="{E07AA137-1DAA-437F-B05F-11B3055FC131}" srcId="{E168E3F6-D3A0-4FBC-A805-60FBE721206A}" destId="{F10B2347-1964-41F0-B27E-16083BFC757C}" srcOrd="3" destOrd="0" parTransId="{99716DD0-1CD3-45D7-A922-6DD8D7B10172}" sibTransId="{88DE062B-4224-4088-B862-99A285E11983}"/>
    <dgm:cxn modelId="{EE7E3161-E66C-4421-8168-3F65B8417057}" type="presOf" srcId="{E168E3F6-D3A0-4FBC-A805-60FBE721206A}" destId="{3C44278B-3491-4FF1-B616-457692C7726C}" srcOrd="0" destOrd="0" presId="urn:microsoft.com/office/officeart/2005/8/layout/cycle6"/>
    <dgm:cxn modelId="{A5F56D78-BD13-410A-9ED2-BB3249A8C693}" type="presOf" srcId="{88DE062B-4224-4088-B862-99A285E11983}" destId="{62C62D26-639A-4D76-AD27-1D666EC95502}" srcOrd="0" destOrd="0" presId="urn:microsoft.com/office/officeart/2005/8/layout/cycle6"/>
    <dgm:cxn modelId="{EAFEDA5A-297B-4DD1-9FE0-1F0E7EE36CEF}" type="presOf" srcId="{6D27F20B-44EA-44EA-8E7E-B782130EFAC9}" destId="{0EB91105-F6C8-47C4-A1DD-D1CDA988FED7}" srcOrd="0" destOrd="0" presId="urn:microsoft.com/office/officeart/2005/8/layout/cycle6"/>
    <dgm:cxn modelId="{A3AA118C-DE3F-48F6-A477-6ECC3207648E}" srcId="{E168E3F6-D3A0-4FBC-A805-60FBE721206A}" destId="{0048B629-78B5-4E5A-94E4-63469FF58B43}" srcOrd="2" destOrd="0" parTransId="{2B3A84EB-7137-48A4-839A-DCC1232AD966}" sibTransId="{6D27F20B-44EA-44EA-8E7E-B782130EFAC9}"/>
    <dgm:cxn modelId="{73F23192-2061-44C4-8116-B6469B997B6F}" srcId="{E168E3F6-D3A0-4FBC-A805-60FBE721206A}" destId="{DD393A94-AAA8-4770-BF89-87B0AB5B9E2F}" srcOrd="1" destOrd="0" parTransId="{A995668A-8400-4CF3-8100-D05DB715DB83}" sibTransId="{8379CB0C-B0B0-495D-9927-9D657E78E74D}"/>
    <dgm:cxn modelId="{BA91879A-9E2B-4A71-8210-0A2F3A345718}" type="presOf" srcId="{918E21EC-3977-41A2-B375-6D6AD84DDA39}" destId="{3332557F-739F-46E1-BF87-068C3080ABCA}" srcOrd="0" destOrd="0" presId="urn:microsoft.com/office/officeart/2005/8/layout/cycle6"/>
    <dgm:cxn modelId="{509ECFC1-3B4A-42FF-8F8F-A14DAB897854}" type="presOf" srcId="{8379CB0C-B0B0-495D-9927-9D657E78E74D}" destId="{61096DE2-1E70-49E6-9EAC-29FC64C9C3FC}" srcOrd="0" destOrd="0" presId="urn:microsoft.com/office/officeart/2005/8/layout/cycle6"/>
    <dgm:cxn modelId="{4ADAA8D1-0C97-4AF3-8B36-1B2D5443374D}" type="presOf" srcId="{DD393A94-AAA8-4770-BF89-87B0AB5B9E2F}" destId="{553ED196-52F2-4A07-B655-395E35AECE50}" srcOrd="0" destOrd="0" presId="urn:microsoft.com/office/officeart/2005/8/layout/cycle6"/>
    <dgm:cxn modelId="{3EB148E8-3156-497C-B9A5-A303825786F6}" type="presOf" srcId="{6C6D7C1F-2BB3-45A1-ADD1-FA38D32D5A6F}" destId="{1D23AB1A-E1A8-4FC2-8F55-64D9ECFB9172}" srcOrd="0" destOrd="0" presId="urn:microsoft.com/office/officeart/2005/8/layout/cycle6"/>
    <dgm:cxn modelId="{035855C8-D647-4A1A-85A2-D3DEA0553E7D}" type="presParOf" srcId="{3C44278B-3491-4FF1-B616-457692C7726C}" destId="{1D23AB1A-E1A8-4FC2-8F55-64D9ECFB9172}" srcOrd="0" destOrd="0" presId="urn:microsoft.com/office/officeart/2005/8/layout/cycle6"/>
    <dgm:cxn modelId="{7FDDC2ED-6ACE-4A98-BEC3-99B85E81FAD9}" type="presParOf" srcId="{3C44278B-3491-4FF1-B616-457692C7726C}" destId="{08A2DCD0-AA85-4D68-8FB3-F88E8A5B0EEB}" srcOrd="1" destOrd="0" presId="urn:microsoft.com/office/officeart/2005/8/layout/cycle6"/>
    <dgm:cxn modelId="{9DED2E6A-517C-42A0-973B-AF4F0AE1095E}" type="presParOf" srcId="{3C44278B-3491-4FF1-B616-457692C7726C}" destId="{3332557F-739F-46E1-BF87-068C3080ABCA}" srcOrd="2" destOrd="0" presId="urn:microsoft.com/office/officeart/2005/8/layout/cycle6"/>
    <dgm:cxn modelId="{35A5AF26-93D1-4714-82FF-05D1AAE56122}" type="presParOf" srcId="{3C44278B-3491-4FF1-B616-457692C7726C}" destId="{553ED196-52F2-4A07-B655-395E35AECE50}" srcOrd="3" destOrd="0" presId="urn:microsoft.com/office/officeart/2005/8/layout/cycle6"/>
    <dgm:cxn modelId="{41C119F5-7AF5-471E-A5D4-66070DF8138C}" type="presParOf" srcId="{3C44278B-3491-4FF1-B616-457692C7726C}" destId="{610CF7FF-E651-4E57-8F60-BE0C737BACD6}" srcOrd="4" destOrd="0" presId="urn:microsoft.com/office/officeart/2005/8/layout/cycle6"/>
    <dgm:cxn modelId="{7553B32D-8FC9-4F5D-8067-74A59BFA5EEF}" type="presParOf" srcId="{3C44278B-3491-4FF1-B616-457692C7726C}" destId="{61096DE2-1E70-49E6-9EAC-29FC64C9C3FC}" srcOrd="5" destOrd="0" presId="urn:microsoft.com/office/officeart/2005/8/layout/cycle6"/>
    <dgm:cxn modelId="{55768651-2015-47D8-A367-8F896959D237}" type="presParOf" srcId="{3C44278B-3491-4FF1-B616-457692C7726C}" destId="{B9E44120-E5B0-4825-811A-6DCC7AFE5409}" srcOrd="6" destOrd="0" presId="urn:microsoft.com/office/officeart/2005/8/layout/cycle6"/>
    <dgm:cxn modelId="{E147822F-C6E3-4D9B-89C0-13BFE02B62ED}" type="presParOf" srcId="{3C44278B-3491-4FF1-B616-457692C7726C}" destId="{A9A87FE2-78E4-4D4E-8007-DF5EE4FBD2E5}" srcOrd="7" destOrd="0" presId="urn:microsoft.com/office/officeart/2005/8/layout/cycle6"/>
    <dgm:cxn modelId="{7DA39D55-E88F-4754-AF18-1D7A41F48EFF}" type="presParOf" srcId="{3C44278B-3491-4FF1-B616-457692C7726C}" destId="{0EB91105-F6C8-47C4-A1DD-D1CDA988FED7}" srcOrd="8" destOrd="0" presId="urn:microsoft.com/office/officeart/2005/8/layout/cycle6"/>
    <dgm:cxn modelId="{DFEF2E4C-4168-4602-A85C-F881837C7E80}" type="presParOf" srcId="{3C44278B-3491-4FF1-B616-457692C7726C}" destId="{11017B8F-F7F6-42E7-B9FA-37650E8F0C10}" srcOrd="9" destOrd="0" presId="urn:microsoft.com/office/officeart/2005/8/layout/cycle6"/>
    <dgm:cxn modelId="{BB162107-31AD-4184-B537-545C8748A006}" type="presParOf" srcId="{3C44278B-3491-4FF1-B616-457692C7726C}" destId="{7972481F-4E2D-48A9-9E73-665BB46A1CF6}" srcOrd="10" destOrd="0" presId="urn:microsoft.com/office/officeart/2005/8/layout/cycle6"/>
    <dgm:cxn modelId="{EFC73F7F-9FA3-4E5B-9D3A-62CADB74F433}" type="presParOf" srcId="{3C44278B-3491-4FF1-B616-457692C7726C}" destId="{62C62D26-639A-4D76-AD27-1D666EC95502}"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565C5-FFE9-41AA-A982-DD718C27C62A}">
      <dsp:nvSpPr>
        <dsp:cNvPr id="0" name=""/>
        <dsp:cNvSpPr/>
      </dsp:nvSpPr>
      <dsp:spPr>
        <a:xfrm>
          <a:off x="3404217" y="0"/>
          <a:ext cx="2915472" cy="2915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endParaRPr lang="en-US" sz="1500" kern="1200" dirty="0"/>
        </a:p>
        <a:p>
          <a:pPr marL="0" lvl="0" indent="0" algn="ctr" defTabSz="666750">
            <a:lnSpc>
              <a:spcPct val="90000"/>
            </a:lnSpc>
            <a:spcBef>
              <a:spcPct val="0"/>
            </a:spcBef>
            <a:spcAft>
              <a:spcPct val="35000"/>
            </a:spcAft>
            <a:buFont typeface="Arial" panose="020B0604020202020204" pitchFamily="34" charset="0"/>
            <a:buNone/>
          </a:pPr>
          <a:r>
            <a:rPr lang="en-US" sz="1600" kern="1200" dirty="0">
              <a:solidFill>
                <a:schemeClr val="bg1"/>
              </a:solidFill>
            </a:rPr>
            <a:t>BMSF promotes health equity and seeks to improve the health outcomes of populations disproportionally affected by serious diseases. </a:t>
          </a:r>
        </a:p>
      </dsp:txBody>
      <dsp:txXfrm>
        <a:off x="3792947" y="510207"/>
        <a:ext cx="2138013" cy="1311962"/>
      </dsp:txXfrm>
    </dsp:sp>
    <dsp:sp modelId="{EC2410FA-D543-442C-ACE1-C46A36188807}">
      <dsp:nvSpPr>
        <dsp:cNvPr id="0" name=""/>
        <dsp:cNvSpPr/>
      </dsp:nvSpPr>
      <dsp:spPr>
        <a:xfrm>
          <a:off x="4590183" y="1902967"/>
          <a:ext cx="2915472" cy="2915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dirty="0">
              <a:solidFill>
                <a:schemeClr val="bg1"/>
              </a:solidFill>
            </a:rPr>
            <a:t>PAF</a:t>
          </a:r>
          <a:r>
            <a:rPr lang="en-US" sz="1600" kern="1200" dirty="0">
              <a:solidFill>
                <a:schemeClr val="bg1"/>
              </a:solidFill>
            </a:rPr>
            <a:t> traditionally supports individuals and families experiencing a personal health crisis or personal disasters</a:t>
          </a:r>
        </a:p>
      </dsp:txBody>
      <dsp:txXfrm>
        <a:off x="5481832" y="2656131"/>
        <a:ext cx="1749283" cy="1603509"/>
      </dsp:txXfrm>
    </dsp:sp>
    <dsp:sp modelId="{845B4EE3-DE49-4BE1-A539-667028C14E25}">
      <dsp:nvSpPr>
        <dsp:cNvPr id="0" name=""/>
        <dsp:cNvSpPr/>
      </dsp:nvSpPr>
      <dsp:spPr>
        <a:xfrm>
          <a:off x="2296065" y="1986962"/>
          <a:ext cx="2915472" cy="2915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dirty="0">
              <a:solidFill>
                <a:schemeClr val="bg1"/>
              </a:solidFill>
            </a:rPr>
            <a:t>TR</a:t>
          </a:r>
          <a:r>
            <a:rPr lang="en-US" sz="1600" kern="1200" dirty="0">
              <a:solidFill>
                <a:schemeClr val="bg1"/>
              </a:solidFill>
            </a:rPr>
            <a:t> traditionally supports individuals and families affected by a widespread disaster </a:t>
          </a:r>
        </a:p>
      </dsp:txBody>
      <dsp:txXfrm>
        <a:off x="2570606" y="2740126"/>
        <a:ext cx="1749283" cy="1603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3AB1A-E1A8-4FC2-8F55-64D9ECFB9172}">
      <dsp:nvSpPr>
        <dsp:cNvPr id="0" name=""/>
        <dsp:cNvSpPr/>
      </dsp:nvSpPr>
      <dsp:spPr>
        <a:xfrm>
          <a:off x="4621265" y="2725"/>
          <a:ext cx="2194752" cy="142658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COMMUNICATION</a:t>
          </a:r>
        </a:p>
      </dsp:txBody>
      <dsp:txXfrm>
        <a:off x="4690905" y="72365"/>
        <a:ext cx="2055472" cy="1287308"/>
      </dsp:txXfrm>
    </dsp:sp>
    <dsp:sp modelId="{3332557F-739F-46E1-BF87-068C3080ABCA}">
      <dsp:nvSpPr>
        <dsp:cNvPr id="0" name=""/>
        <dsp:cNvSpPr/>
      </dsp:nvSpPr>
      <dsp:spPr>
        <a:xfrm>
          <a:off x="3359219" y="716019"/>
          <a:ext cx="4718845" cy="4718845"/>
        </a:xfrm>
        <a:custGeom>
          <a:avLst/>
          <a:gdLst/>
          <a:ahLst/>
          <a:cxnLst/>
          <a:rect l="0" t="0" r="0" b="0"/>
          <a:pathLst>
            <a:path>
              <a:moveTo>
                <a:pt x="3472647" y="279132"/>
              </a:moveTo>
              <a:arcTo wR="2359422" hR="2359422" stAng="17889153" swAng="2628899"/>
            </a:path>
          </a:pathLst>
        </a:custGeom>
        <a:noFill/>
        <a:ln w="6350" cap="flat" cmpd="sng" algn="ctr">
          <a:solidFill>
            <a:schemeClr val="accent5">
              <a:hueOff val="0"/>
              <a:satOff val="0"/>
              <a:lumOff val="0"/>
              <a:alphaOff val="0"/>
            </a:schemeClr>
          </a:solidFill>
          <a:prstDash val="solid"/>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553ED196-52F2-4A07-B655-395E35AECE50}">
      <dsp:nvSpPr>
        <dsp:cNvPr id="0" name=""/>
        <dsp:cNvSpPr/>
      </dsp:nvSpPr>
      <dsp:spPr>
        <a:xfrm>
          <a:off x="6980688" y="2362148"/>
          <a:ext cx="2194752" cy="142658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COORDINATION</a:t>
          </a:r>
        </a:p>
      </dsp:txBody>
      <dsp:txXfrm>
        <a:off x="7050328" y="2431788"/>
        <a:ext cx="2055472" cy="1287308"/>
      </dsp:txXfrm>
    </dsp:sp>
    <dsp:sp modelId="{61096DE2-1E70-49E6-9EAC-29FC64C9C3FC}">
      <dsp:nvSpPr>
        <dsp:cNvPr id="0" name=""/>
        <dsp:cNvSpPr/>
      </dsp:nvSpPr>
      <dsp:spPr>
        <a:xfrm>
          <a:off x="3359219" y="716019"/>
          <a:ext cx="4718845" cy="4718845"/>
        </a:xfrm>
        <a:custGeom>
          <a:avLst/>
          <a:gdLst/>
          <a:ahLst/>
          <a:cxnLst/>
          <a:rect l="0" t="0" r="0" b="0"/>
          <a:pathLst>
            <a:path>
              <a:moveTo>
                <a:pt x="4602953" y="3089796"/>
              </a:moveTo>
              <a:arcTo wR="2359422" hR="2359422" stAng="1081948" swAng="2628899"/>
            </a:path>
          </a:pathLst>
        </a:custGeom>
        <a:noFill/>
        <a:ln w="6350" cap="flat" cmpd="sng" algn="ctr">
          <a:solidFill>
            <a:schemeClr val="accent5">
              <a:hueOff val="0"/>
              <a:satOff val="0"/>
              <a:lumOff val="0"/>
              <a:alphaOff val="0"/>
            </a:schemeClr>
          </a:solidFill>
          <a:prstDash val="solid"/>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B9E44120-E5B0-4825-811A-6DCC7AFE5409}">
      <dsp:nvSpPr>
        <dsp:cNvPr id="0" name=""/>
        <dsp:cNvSpPr/>
      </dsp:nvSpPr>
      <dsp:spPr>
        <a:xfrm>
          <a:off x="4621265" y="4721570"/>
          <a:ext cx="2194752" cy="142658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COLLABORATION</a:t>
          </a:r>
        </a:p>
      </dsp:txBody>
      <dsp:txXfrm>
        <a:off x="4690905" y="4791210"/>
        <a:ext cx="2055472" cy="1287308"/>
      </dsp:txXfrm>
    </dsp:sp>
    <dsp:sp modelId="{0EB91105-F6C8-47C4-A1DD-D1CDA988FED7}">
      <dsp:nvSpPr>
        <dsp:cNvPr id="0" name=""/>
        <dsp:cNvSpPr/>
      </dsp:nvSpPr>
      <dsp:spPr>
        <a:xfrm>
          <a:off x="3359219" y="716019"/>
          <a:ext cx="4718845" cy="4718845"/>
        </a:xfrm>
        <a:custGeom>
          <a:avLst/>
          <a:gdLst/>
          <a:ahLst/>
          <a:cxnLst/>
          <a:rect l="0" t="0" r="0" b="0"/>
          <a:pathLst>
            <a:path>
              <a:moveTo>
                <a:pt x="1246198" y="4439713"/>
              </a:moveTo>
              <a:arcTo wR="2359422" hR="2359422" stAng="7089153" swAng="2628899"/>
            </a:path>
          </a:pathLst>
        </a:custGeom>
        <a:noFill/>
        <a:ln w="6350" cap="flat" cmpd="sng" algn="ctr">
          <a:solidFill>
            <a:schemeClr val="accent5">
              <a:hueOff val="0"/>
              <a:satOff val="0"/>
              <a:lumOff val="0"/>
              <a:alphaOff val="0"/>
            </a:schemeClr>
          </a:solidFill>
          <a:prstDash val="solid"/>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11017B8F-F7F6-42E7-B9FA-37650E8F0C10}">
      <dsp:nvSpPr>
        <dsp:cNvPr id="0" name=""/>
        <dsp:cNvSpPr/>
      </dsp:nvSpPr>
      <dsp:spPr>
        <a:xfrm>
          <a:off x="2261842" y="2362148"/>
          <a:ext cx="2194752" cy="142658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COOPERATION</a:t>
          </a:r>
        </a:p>
      </dsp:txBody>
      <dsp:txXfrm>
        <a:off x="2331482" y="2431788"/>
        <a:ext cx="2055472" cy="1287308"/>
      </dsp:txXfrm>
    </dsp:sp>
    <dsp:sp modelId="{62C62D26-639A-4D76-AD27-1D666EC95502}">
      <dsp:nvSpPr>
        <dsp:cNvPr id="0" name=""/>
        <dsp:cNvSpPr/>
      </dsp:nvSpPr>
      <dsp:spPr>
        <a:xfrm>
          <a:off x="3359219" y="716019"/>
          <a:ext cx="4718845" cy="4718845"/>
        </a:xfrm>
        <a:custGeom>
          <a:avLst/>
          <a:gdLst/>
          <a:ahLst/>
          <a:cxnLst/>
          <a:rect l="0" t="0" r="0" b="0"/>
          <a:pathLst>
            <a:path>
              <a:moveTo>
                <a:pt x="115891" y="1629049"/>
              </a:moveTo>
              <a:arcTo wR="2359422" hR="2359422" stAng="11881948" swAng="2628899"/>
            </a:path>
          </a:pathLst>
        </a:custGeom>
        <a:noFill/>
        <a:ln w="6350" cap="flat" cmpd="sng" algn="ctr">
          <a:solidFill>
            <a:schemeClr val="accent5">
              <a:hueOff val="0"/>
              <a:satOff val="0"/>
              <a:lumOff val="0"/>
              <a:alphaOff val="0"/>
            </a:schemeClr>
          </a:solidFill>
          <a:prstDash val="solid"/>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0E95C-324A-4BE3-817C-FC771D8FEDBE}" type="datetimeFigureOut">
              <a:rPr lang="en-US" smtClean="0"/>
              <a:t>5/4/2021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740E5-2E70-4987-871F-4AFC0656B40B}" type="slidenum">
              <a:rPr lang="en-US" smtClean="0"/>
              <a:t>‹#›</a:t>
            </a:fld>
            <a:endParaRPr lang="en-US" dirty="0"/>
          </a:p>
        </p:txBody>
      </p:sp>
    </p:spTree>
    <p:extLst>
      <p:ext uri="{BB962C8B-B14F-4D97-AF65-F5344CB8AC3E}">
        <p14:creationId xmlns:p14="http://schemas.microsoft.com/office/powerpoint/2010/main" val="282341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Fran Castellow, President of Operations of Patient Advocate Foundation. PAF is a charitable patient services organization that helps patients with chronic and life </a:t>
            </a:r>
            <a:r>
              <a:rPr lang="en-US" dirty="0" err="1"/>
              <a:t>threatending</a:t>
            </a:r>
            <a:r>
              <a:rPr lang="en-US" dirty="0"/>
              <a:t> conditions overcome healthcare access and affordability challenges.  Founded 25 years ago, we have provided direct help to more than 1.2 million people, ensuring their access to needed healthcare and helping find solutions to cost of living challenges faced by many.  I have been with PAF for over 20 years and have the </a:t>
            </a:r>
            <a:r>
              <a:rPr lang="en-US" dirty="0" err="1"/>
              <a:t>priviledge</a:t>
            </a:r>
            <a:r>
              <a:rPr lang="en-US" dirty="0"/>
              <a:t> of overseeing the design and execution of all of our patient support programs, as well as the development of </a:t>
            </a:r>
            <a:r>
              <a:rPr lang="en-US" dirty="0" err="1"/>
              <a:t>partnerhips</a:t>
            </a:r>
            <a:r>
              <a:rPr lang="en-US" dirty="0"/>
              <a:t> that help us extend our reach to patients who need help.  I am excited to share with you today the profile of the novel partnership between PAF and Team Rubicon, a shining example of non-profit partners leveraging complementary skills to quickly and efficiently step in and address gaps in support for patients in their greatest time of need.</a:t>
            </a:r>
          </a:p>
          <a:p>
            <a:endParaRPr lang="en-US" dirty="0"/>
          </a:p>
          <a:p>
            <a:r>
              <a:rPr lang="en-US" dirty="0"/>
              <a:t>And I am Tom Shields. Manger of client experience and capabilities at TR. </a:t>
            </a:r>
          </a:p>
          <a:p>
            <a:endParaRPr lang="en-US" dirty="0"/>
          </a:p>
          <a:p>
            <a:r>
              <a:rPr lang="en-US" dirty="0"/>
              <a:t>I’ve been with Team Rubicon for about 2 years now and have had the pleasure of engaging with, interacting and assisting many of our disaster clients throughout the country</a:t>
            </a:r>
          </a:p>
          <a:p>
            <a:endParaRPr lang="en-US" dirty="0"/>
          </a:p>
          <a:p>
            <a:r>
              <a:rPr lang="en-US" dirty="0"/>
              <a:t>TR is a non-profit, for-impact organization focused on delivering much needed programs and services to individuals, families and communities affected by disaster and humanitarian crises. </a:t>
            </a:r>
          </a:p>
          <a:p>
            <a:endParaRPr lang="en-US" dirty="0"/>
          </a:p>
          <a:p>
            <a:r>
              <a:rPr lang="en-US" dirty="0"/>
              <a:t>Since the devastating earthquake that struck Haiti in 2010, TR has been expanding its reach and purpose to target those most affected</a:t>
            </a:r>
          </a:p>
          <a:p>
            <a:endParaRPr lang="en-US" dirty="0"/>
          </a:p>
          <a:p>
            <a:r>
              <a:rPr lang="en-US" dirty="0"/>
              <a:t> </a:t>
            </a:r>
            <a:r>
              <a:rPr lang="en-US" sz="1200" b="0" i="0" kern="1200" dirty="0">
                <a:solidFill>
                  <a:schemeClr val="tx1"/>
                </a:solidFill>
                <a:effectLst/>
                <a:latin typeface="+mn-lt"/>
                <a:ea typeface="+mn-ea"/>
                <a:cs typeface="+mn-cs"/>
              </a:rPr>
              <a:t>By pairing the skills and experiences of military veterans with first responders, medical professionals, and technology solutions, Team Rubicon aims to provide the greatest service and impact possible. </a:t>
            </a:r>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1</a:t>
            </a:fld>
            <a:endParaRPr lang="en-US" dirty="0"/>
          </a:p>
        </p:txBody>
      </p:sp>
    </p:spTree>
    <p:extLst>
      <p:ext uri="{BB962C8B-B14F-4D97-AF65-F5344CB8AC3E}">
        <p14:creationId xmlns:p14="http://schemas.microsoft.com/office/powerpoint/2010/main" val="1812881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we’ve identified the skill of TR, the patient advocate foundation, and BMDF we are now able to action those skills…. And more importantly align those action</a:t>
            </a:r>
            <a:br>
              <a:rPr lang="en-US" dirty="0"/>
            </a:br>
            <a:r>
              <a:rPr lang="en-US" dirty="0"/>
              <a:t>Which brings us to the 3</a:t>
            </a:r>
            <a:r>
              <a:rPr lang="en-US" baseline="30000" dirty="0"/>
              <a:t>rd</a:t>
            </a:r>
            <a:r>
              <a:rPr lang="en-US" dirty="0"/>
              <a:t> c of disaster partnering ……………Coordination……..Simply put, Coordination is aligning actions. But before we could do that, we needed to create a plan that all member understood and agreed to. Once completed, we were able to break down complex problems within the plan into manageable pieces …………………We knew this build had a lot of moving parts and we needed to identify who would be responsible for those parts. By breaking them down and identifying who was best suited for each, we were able to efficiently manage responsibilities. ………………The tasks listed here are just a few examples of where these responsibilities fell………………..Tasks such as Applicant Screening and Grocery pick up and delivery were a sole responsibility of TR much like the tasks of grant application screening and financial disbursement were isolated to PAF. However there were instances ---such as websites development, and grant application development where TR and PAF worked together and shared responsibility which is a testament to why Communication is arguable the most important C in the Process.  </a:t>
            </a:r>
            <a:br>
              <a:rPr lang="en-US" dirty="0"/>
            </a:b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10</a:t>
            </a:fld>
            <a:endParaRPr lang="en-US" dirty="0"/>
          </a:p>
        </p:txBody>
      </p:sp>
    </p:spTree>
    <p:extLst>
      <p:ext uri="{BB962C8B-B14F-4D97-AF65-F5344CB8AC3E}">
        <p14:creationId xmlns:p14="http://schemas.microsoft.com/office/powerpoint/2010/main" val="768845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now that we have begun operating in the space together for the same end-result</a:t>
            </a:r>
          </a:p>
          <a:p>
            <a:r>
              <a:rPr lang="en-US" dirty="0"/>
              <a:t>Only as successful as transparency of organizations involved</a:t>
            </a:r>
          </a:p>
          <a:p>
            <a:endParaRPr lang="en-US" dirty="0"/>
          </a:p>
          <a:p>
            <a:r>
              <a:rPr lang="en-US" dirty="0"/>
              <a:t>However, one caveat to effective collaboration, is a willingness to share information and suppress organizations egos – be open and honest for the mission’s sake</a:t>
            </a:r>
          </a:p>
          <a:p>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11</a:t>
            </a:fld>
            <a:endParaRPr lang="en-US" dirty="0"/>
          </a:p>
        </p:txBody>
      </p:sp>
    </p:spTree>
    <p:extLst>
      <p:ext uri="{BB962C8B-B14F-4D97-AF65-F5344CB8AC3E}">
        <p14:creationId xmlns:p14="http://schemas.microsoft.com/office/powerpoint/2010/main" val="1087250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ultimately served well over 25,000 patients from May-September 2020.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included providing logistical support in the form of grocery and food delivery to 2711 patient’ homes. Data collected by TR from patients that received food pick up and delivery services, demonstrated that 82&amp;% of patients were satisfied or extremely satisfied with the assistance they received and three quarters of the patients would recommend these services to others.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program also provided grants ranging from $300-$500 to 23,185 patients. Our data found that 66% of the 23,000 grant recipients were African American and 75% were disabled, unemployed or retired.   Further, 97% of  Grant recipients reported the impact of the financial assistance they received to purchase food as an 8 or higher on a scale of 1-10 with nearly 86% of patients rating the impact of the grant funding as a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Beyond the logistical and financial support provided to patients by PAF and TR, both organizations collaborated to go the extra mile and provide in depth case management support to over 1500 </a:t>
            </a:r>
            <a:r>
              <a:rPr lang="en-US" dirty="0" err="1"/>
              <a:t>patients,who</a:t>
            </a:r>
            <a:r>
              <a:rPr lang="en-US" dirty="0"/>
              <a:t> had needs beyond food insecurity.  These needs included access to care and medications, financial concerns relative to cost of living expenses and job loss that threatened their insurance coverage. We connected them to additional local and national assistance programs, evaluating their eligibility for disability, unemployment and insurance coverage and educated them on the provisions available under the multiple government stimulus packages that were passed in 2020.  This work was not in the original program design, however, it became evident that some people were struggling and needed more support over a longer period of time.  PAF and TR pivoted and expanded its program operations to meet those needs.</a:t>
            </a:r>
          </a:p>
          <a:p>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12</a:t>
            </a:fld>
            <a:endParaRPr lang="en-US" dirty="0"/>
          </a:p>
        </p:txBody>
      </p:sp>
    </p:spTree>
    <p:extLst>
      <p:ext uri="{BB962C8B-B14F-4D97-AF65-F5344CB8AC3E}">
        <p14:creationId xmlns:p14="http://schemas.microsoft.com/office/powerpoint/2010/main" val="3522578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4 C’s of disaster partnering also applies to the disaster client</a:t>
            </a:r>
          </a:p>
          <a:p>
            <a:r>
              <a:rPr lang="en-US" dirty="0"/>
              <a:t>	1. Communication: Meet the client where they are with communication (i.e., phone, </a:t>
            </a:r>
            <a:r>
              <a:rPr lang="en-US" dirty="0" err="1"/>
              <a:t>sms</a:t>
            </a:r>
            <a:r>
              <a:rPr lang="en-US" dirty="0"/>
              <a:t>, email, </a:t>
            </a:r>
            <a:r>
              <a:rPr lang="en-US" dirty="0" err="1"/>
              <a:t>etc</a:t>
            </a:r>
            <a:r>
              <a:rPr lang="en-US" dirty="0"/>
              <a:t>…)  </a:t>
            </a:r>
          </a:p>
          <a:p>
            <a:r>
              <a:rPr lang="en-US" dirty="0"/>
              <a:t>	2. Cooperation: focusing on client instructional as much as volunteer instructional (More FAQ’s ) </a:t>
            </a:r>
          </a:p>
          <a:p>
            <a:r>
              <a:rPr lang="en-US" dirty="0"/>
              <a:t>	3. Coordination: Allow the client to suggest solution or preference to complex problems </a:t>
            </a:r>
          </a:p>
          <a:p>
            <a:r>
              <a:rPr lang="en-US" dirty="0"/>
              <a:t>	4. Collaboration: Invite the client to be an advisor to future operations (Quick survey and follow up) </a:t>
            </a:r>
          </a:p>
          <a:p>
            <a:endParaRPr lang="en-US" dirty="0"/>
          </a:p>
          <a:p>
            <a:endParaRPr lang="en-US" dirty="0"/>
          </a:p>
          <a:p>
            <a:endParaRPr lang="en-US" dirty="0"/>
          </a:p>
          <a:p>
            <a:r>
              <a:rPr lang="en-US" dirty="0"/>
              <a:t>Key Lessons learned</a:t>
            </a:r>
          </a:p>
          <a:p>
            <a:r>
              <a:rPr lang="en-US" dirty="0"/>
              <a:t>•	“Time” was a big factor- disasters don’t afford much response time so planning in advance is ideal (though not always possible)</a:t>
            </a:r>
          </a:p>
          <a:p>
            <a:pPr marL="171450" indent="-171450">
              <a:buFont typeface="Arial" panose="020B0604020202020204" pitchFamily="34" charset="0"/>
              <a:buChar char="•"/>
            </a:pPr>
            <a:r>
              <a:rPr lang="en-US" dirty="0"/>
              <a:t>                    Call center needs- need to be sure to have people who can talk to patients, not just rely on technology as the connection point</a:t>
            </a:r>
          </a:p>
          <a:p>
            <a:r>
              <a:rPr lang="en-US" dirty="0"/>
              <a:t>•	Surrender egos and create transparency</a:t>
            </a:r>
          </a:p>
          <a:p>
            <a:pPr marL="171450" indent="-171450">
              <a:buFont typeface="Arial" panose="020B0604020202020204" pitchFamily="34" charset="0"/>
              <a:buChar char="•"/>
            </a:pPr>
            <a:r>
              <a:rPr lang="en-US" dirty="0"/>
              <a:t>                    Credit does not matter; fulfilling the mission is all that matters and doing whatever it takes to get the job done is necessary</a:t>
            </a:r>
          </a:p>
          <a:p>
            <a:r>
              <a:rPr lang="en-US" dirty="0"/>
              <a:t>•	Earlier cooperation with all members of the team</a:t>
            </a:r>
          </a:p>
          <a:p>
            <a:r>
              <a:rPr lang="en-US" dirty="0"/>
              <a:t>•	Omni-channel presence</a:t>
            </a:r>
          </a:p>
          <a:p>
            <a:r>
              <a:rPr lang="en-US" dirty="0"/>
              <a:t>	Meeting clients where they are (i.e., SMS vs email or web vs mobile) </a:t>
            </a:r>
          </a:p>
          <a:p>
            <a:endParaRPr lang="en-US" dirty="0"/>
          </a:p>
          <a:p>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13</a:t>
            </a:fld>
            <a:endParaRPr lang="en-US" dirty="0"/>
          </a:p>
        </p:txBody>
      </p:sp>
    </p:spTree>
    <p:extLst>
      <p:ext uri="{BB962C8B-B14F-4D97-AF65-F5344CB8AC3E}">
        <p14:creationId xmlns:p14="http://schemas.microsoft.com/office/powerpoint/2010/main" val="1155447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Bristol Myers Squibb Foundation (BMSF) promotes health equity and seeks to improve the health outcomes of populations disproportionally affected by serious diseases. The Foundation does this by strengthening healthcare worker capacity, integrating medical care and community-based supportive services, and mobilizing communities in the fight against disease.</a:t>
            </a:r>
          </a:p>
        </p:txBody>
      </p:sp>
      <p:sp>
        <p:nvSpPr>
          <p:cNvPr id="4" name="Slide Number Placeholder 3"/>
          <p:cNvSpPr>
            <a:spLocks noGrp="1"/>
          </p:cNvSpPr>
          <p:nvPr>
            <p:ph type="sldNum" sz="quarter" idx="5"/>
          </p:nvPr>
        </p:nvSpPr>
        <p:spPr/>
        <p:txBody>
          <a:bodyPr/>
          <a:lstStyle/>
          <a:p>
            <a:fld id="{1B3740E5-2E70-4987-871F-4AFC0656B40B}" type="slidenum">
              <a:rPr lang="en-US" smtClean="0"/>
              <a:t>15</a:t>
            </a:fld>
            <a:endParaRPr lang="en-US" dirty="0"/>
          </a:p>
        </p:txBody>
      </p:sp>
    </p:spTree>
    <p:extLst>
      <p:ext uri="{BB962C8B-B14F-4D97-AF65-F5344CB8AC3E}">
        <p14:creationId xmlns:p14="http://schemas.microsoft.com/office/powerpoint/2010/main" val="2911317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 and PAF had not relation before COVID-19. This was two organizations that wanted to leverage the  unique strength of each other to solve a problem. </a:t>
            </a:r>
            <a:br>
              <a:rPr lang="en-US" dirty="0"/>
            </a:br>
            <a:endParaRPr lang="en-US" dirty="0"/>
          </a:p>
          <a:p>
            <a:endParaRPr lang="en-US" dirty="0"/>
          </a:p>
          <a:p>
            <a:r>
              <a:rPr lang="en-US" dirty="0"/>
              <a:t>Preferably before the disaster occurs but often during or after</a:t>
            </a:r>
          </a:p>
          <a:p>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17</a:t>
            </a:fld>
            <a:endParaRPr lang="en-US" dirty="0"/>
          </a:p>
        </p:txBody>
      </p:sp>
    </p:spTree>
    <p:extLst>
      <p:ext uri="{BB962C8B-B14F-4D97-AF65-F5344CB8AC3E}">
        <p14:creationId xmlns:p14="http://schemas.microsoft.com/office/powerpoint/2010/main" val="317901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Major tapped resource for this discussion is:</a:t>
            </a:r>
          </a:p>
          <a:p>
            <a:pPr marL="0" indent="0">
              <a:buNone/>
            </a:pPr>
            <a:r>
              <a:rPr lang="en-US" b="1" dirty="0"/>
              <a:t>The Four Cs of disaster partnering: communication, cooperation, coordination and collaboration</a:t>
            </a:r>
          </a:p>
          <a:p>
            <a:pPr marL="0" indent="0">
              <a:buNone/>
            </a:pPr>
            <a:r>
              <a:rPr lang="it-IT" dirty="0"/>
              <a:t>Eric Martin, Isabelle Nolte, Emma Vitolo (2016)</a:t>
            </a:r>
          </a:p>
          <a:p>
            <a:pPr marL="0" indent="0">
              <a:buNone/>
            </a:pPr>
            <a:r>
              <a:rPr lang="en-US" sz="1200" b="0" i="0" kern="1200" dirty="0">
                <a:solidFill>
                  <a:schemeClr val="tx1"/>
                </a:solidFill>
                <a:effectLst/>
                <a:latin typeface="+mn-lt"/>
                <a:ea typeface="+mn-ea"/>
                <a:cs typeface="+mn-cs"/>
              </a:rPr>
              <a:t>© 2016 The Author(s). Disasters © Overseas Development Institute, 2016</a:t>
            </a:r>
            <a:endParaRPr lang="en-US" dirty="0"/>
          </a:p>
          <a:p>
            <a:endParaRPr lang="en-US" dirty="0"/>
          </a:p>
          <a:p>
            <a:r>
              <a:rPr lang="en-US" dirty="0"/>
              <a:t>This allows for a better understanding of each of the 4 C’s and how they apply</a:t>
            </a:r>
          </a:p>
          <a:p>
            <a:endParaRPr lang="en-US" dirty="0"/>
          </a:p>
          <a:p>
            <a:r>
              <a:rPr lang="en-US" dirty="0"/>
              <a:t>Reference will be shared at the end of the session</a:t>
            </a:r>
          </a:p>
          <a:p>
            <a:endParaRPr lang="en-US" dirty="0"/>
          </a:p>
          <a:p>
            <a:r>
              <a:rPr lang="en-US" dirty="0"/>
              <a:t>Main goal is last bullet</a:t>
            </a:r>
          </a:p>
        </p:txBody>
      </p:sp>
      <p:sp>
        <p:nvSpPr>
          <p:cNvPr id="4" name="Slide Number Placeholder 3"/>
          <p:cNvSpPr>
            <a:spLocks noGrp="1"/>
          </p:cNvSpPr>
          <p:nvPr>
            <p:ph type="sldNum" sz="quarter" idx="5"/>
          </p:nvPr>
        </p:nvSpPr>
        <p:spPr/>
        <p:txBody>
          <a:bodyPr/>
          <a:lstStyle/>
          <a:p>
            <a:fld id="{1B3740E5-2E70-4987-871F-4AFC0656B40B}" type="slidenum">
              <a:rPr lang="en-US" smtClean="0"/>
              <a:t>2</a:t>
            </a:fld>
            <a:endParaRPr lang="en-US" dirty="0"/>
          </a:p>
        </p:txBody>
      </p:sp>
    </p:spTree>
    <p:extLst>
      <p:ext uri="{BB962C8B-B14F-4D97-AF65-F5344CB8AC3E}">
        <p14:creationId xmlns:p14="http://schemas.microsoft.com/office/powerpoint/2010/main" val="305710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b="1" i="0" dirty="0">
                <a:solidFill>
                  <a:schemeClr val="tx1"/>
                </a:solidFill>
              </a:rPr>
              <a:t>Fran</a:t>
            </a:r>
          </a:p>
          <a:p>
            <a:endParaRPr lang="en-US" sz="4400" b="1" i="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Calibri"/>
                <a:ea typeface="+mn-ea"/>
                <a:cs typeface="+mn-cs"/>
              </a:rPr>
              <a:t>Food insecurity has been long term problem in our communities with 15 million households not having enough food  on a regular basis before COVID-19 struck.  2019 data reveals that 35.2 million people were food insecure.  That means 1 in 9 people were uncertain, at times, where their next meal would come from.  Surprisingly, this represents a 20 year low in people experiencing food insecurity.  Still a staggeringly tragic number in a the most civilized country in the world, signs of improvement by all accounts.    These improvements were likely liked to the improved unemployment rate in 2019 with only 3.5% of the able bodied workforce being out of work, the lowest unemployment rate in 50 years.   While there was still much work to do to help millions of </a:t>
            </a:r>
            <a:r>
              <a:rPr kumimoji="0" lang="en-US" sz="4400" b="1" i="0" u="none" strike="noStrike" kern="1200" cap="none" spc="0" normalizeH="0" baseline="0" noProof="0" dirty="0" err="1">
                <a:ln>
                  <a:noFill/>
                </a:ln>
                <a:solidFill>
                  <a:schemeClr val="tx1"/>
                </a:solidFill>
                <a:effectLst/>
                <a:uLnTx/>
                <a:uFillTx/>
                <a:latin typeface="Calibri"/>
                <a:ea typeface="+mn-ea"/>
                <a:cs typeface="+mn-cs"/>
              </a:rPr>
              <a:t>americans</a:t>
            </a:r>
            <a:r>
              <a:rPr kumimoji="0" lang="en-US" sz="4400" b="1" i="0" u="none" strike="noStrike" kern="1200" cap="none" spc="0" normalizeH="0" baseline="0" noProof="0" dirty="0">
                <a:ln>
                  <a:noFill/>
                </a:ln>
                <a:solidFill>
                  <a:schemeClr val="tx1"/>
                </a:solidFill>
                <a:effectLst/>
                <a:uLnTx/>
                <a:uFillTx/>
                <a:latin typeface="Calibri"/>
                <a:ea typeface="+mn-ea"/>
                <a:cs typeface="+mn-cs"/>
              </a:rPr>
              <a:t> experiencing food insecurity, incremental progress was being made.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chemeClr val="tx1"/>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Calibri"/>
                <a:ea typeface="+mn-ea"/>
                <a:cs typeface="+mn-cs"/>
              </a:rPr>
              <a:t>Fast forward to dearly 2020. As the pandemic swept across the US, and the world, it proved to be a personal disaster in the lives to people who were living independently, though reliant on their next paycheck to remain financially sound.    The impact of business closures, social distancing and mandatory stay at home orders crated greater need and additional hardships for many.  Sadly, the gains that had been made in solving the unsolvable food insecurity puzzle, and improving the employment status of many, were wiped away in a matter of months.  Unemployment skyrocketed to 14.7%, the highest rate since 1948, and worse, the number of people experiencing food insecurity swelled to a staggering 45 million Americans, or one in seven people being uncertain on a daily basis if their basic food needs would be met.  Food banks struggled to find ways to fee Americans who were out of work and other government programs were unable to keep up with the demand for help.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3</a:t>
            </a:fld>
            <a:endParaRPr lang="en-US"/>
          </a:p>
        </p:txBody>
      </p:sp>
    </p:spTree>
    <p:extLst>
      <p:ext uri="{BB962C8B-B14F-4D97-AF65-F5344CB8AC3E}">
        <p14:creationId xmlns:p14="http://schemas.microsoft.com/office/powerpoint/2010/main" val="3479736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Fran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global COVID-19 pandemic has brought many unforeseen challenges and has, and continues to, take an incredible toll on many.  Many people have experienced job los due to COVID-19 restrictions which exacerbates financial distress for many who were already struggling, particularly low income, minority and </a:t>
            </a:r>
            <a:r>
              <a:rPr lang="en-US" dirty="0" err="1"/>
              <a:t>immunocomproised</a:t>
            </a:r>
            <a:r>
              <a:rPr lang="en-US" dirty="0"/>
              <a:t>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500" b="1" i="0" dirty="0"/>
              <a:t>Even before the pandemic, people living with chronic and critical diseases such as Cancer, RA and MS often struggled to balance the ongoing impact of their illness on their ability to work, finances and physical </a:t>
            </a:r>
            <a:r>
              <a:rPr lang="en-US" sz="1500" b="1" i="0" dirty="0" err="1"/>
              <a:t>wellbein</a:t>
            </a:r>
            <a:r>
              <a:rPr lang="en-US" sz="1500" b="1" i="0" dirty="0"/>
              <a:t>.  PAF’s data reveals that more than 75% of people we served living with these conditions had a household income of $48,000 or less with nearly 50% having incomes of less than $23,000.  99% of those with cancer reported experiencing some level of financial stress, with 78% of them reporting that stress to be high or overwhelming.  All of these patients were reaching out to PAF asking for support with medial bills and cost of living expenses as they were just barely making it.  </a:t>
            </a:r>
          </a:p>
          <a:p>
            <a:endParaRPr lang="en-US" sz="1500" b="1" i="0" dirty="0"/>
          </a:p>
          <a:p>
            <a:endParaRPr lang="en-US" sz="1500" b="1" i="0" dirty="0"/>
          </a:p>
          <a:p>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4</a:t>
            </a:fld>
            <a:endParaRPr lang="en-US" dirty="0"/>
          </a:p>
        </p:txBody>
      </p:sp>
    </p:spTree>
    <p:extLst>
      <p:ext uri="{BB962C8B-B14F-4D97-AF65-F5344CB8AC3E}">
        <p14:creationId xmlns:p14="http://schemas.microsoft.com/office/powerpoint/2010/main" val="410164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500" b="1" i="0" dirty="0"/>
          </a:p>
          <a:p>
            <a:r>
              <a:rPr lang="en-US" sz="1500" b="1" i="0" dirty="0"/>
              <a:t>When the pandemic hit, it simply proved to be more than many patients living with chronic and critical diseases could bear.  PAF’s Pandemic Impact Survey revealed that 60% of patients were having difficulty paying for medical and non-medical costs after the start of the pandemic, with 61% reporting food as their greatest need.   Job loss, loss of income and insurance and the very real threat to their already compromised  health resulted in a staggering rise in requests for help to PAF and other voluntary health agencies.  People went without basic necessities and needed medical care.  Something had to be done to address the very personal disaster people living with these chronic conditions were facing.  </a:t>
            </a:r>
          </a:p>
          <a:p>
            <a:endParaRPr lang="en-US" sz="1500" b="1" i="0" dirty="0"/>
          </a:p>
          <a:p>
            <a:r>
              <a:rPr lang="en-US" sz="1500" b="1" i="0" dirty="0"/>
              <a:t>Bristol Myers Squibb Foundation is an organization that promotes health equity and seeks to improve the health outcomes of populations disproportionally affected by serious diseases. The Foundation does this by strengthening healthcare worker capacity, integrating medical care and community-based supportive services, and mobilizing communities in the fight against disease.  BMSF identified the fact that people living with Cancer, Rheumatoid Arthritis and Multiple Sclerosis, and therefore severely immunocompromised were severely impacted the health risks posed by COVID-19, so much so that they that they could often not leave their homes safely for essentials such as food and basic essentials, medical care or to continue to work in environments that were heavily populated.  </a:t>
            </a:r>
          </a:p>
          <a:p>
            <a:endParaRPr lang="en-US" sz="15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i="0" dirty="0"/>
              <a:t>BMSF charted a course to bring some much needed help to immunocompromised patients. </a:t>
            </a:r>
            <a:r>
              <a:rPr kumimoji="0" lang="en-US" sz="1500" b="1" i="0" u="none" strike="noStrike" kern="1200" cap="none" spc="0" normalizeH="0" baseline="0" noProof="0" dirty="0">
                <a:ln>
                  <a:noFill/>
                </a:ln>
                <a:solidFill>
                  <a:prstClr val="black"/>
                </a:solidFill>
                <a:effectLst/>
                <a:uLnTx/>
                <a:uFillTx/>
                <a:latin typeface="Calibri"/>
                <a:ea typeface="+mn-ea"/>
                <a:cs typeface="+mn-cs"/>
              </a:rPr>
              <a:t>BMSF convened a focus group of non-profit advocacy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organizaitons</a:t>
            </a:r>
            <a:r>
              <a:rPr kumimoji="0" lang="en-US" sz="1500" b="1" i="0" u="none" strike="noStrike" kern="1200" cap="none" spc="0" normalizeH="0" baseline="0" noProof="0" dirty="0">
                <a:ln>
                  <a:noFill/>
                </a:ln>
                <a:solidFill>
                  <a:prstClr val="black"/>
                </a:solidFill>
                <a:effectLst/>
                <a:uLnTx/>
                <a:uFillTx/>
                <a:latin typeface="Calibri"/>
                <a:ea typeface="+mn-ea"/>
                <a:cs typeface="+mn-cs"/>
              </a:rPr>
              <a:t> who collectively raised the concern of food access for immunocompromised people living with cancer, RA and MS as their ability to safely work or go out to get basic </a:t>
            </a:r>
            <a:r>
              <a:rPr kumimoji="0" lang="en-US" sz="1500" b="1" i="0" u="none" strike="noStrike" kern="1200" cap="none" spc="0" normalizeH="0" baseline="0" noProof="0" dirty="0" err="1">
                <a:ln>
                  <a:noFill/>
                </a:ln>
                <a:solidFill>
                  <a:prstClr val="black"/>
                </a:solidFill>
                <a:effectLst/>
                <a:uLnTx/>
                <a:uFillTx/>
                <a:latin typeface="Calibri"/>
                <a:ea typeface="+mn-ea"/>
                <a:cs typeface="+mn-cs"/>
              </a:rPr>
              <a:t>ncecessities</a:t>
            </a:r>
            <a:r>
              <a:rPr kumimoji="0" lang="en-US" sz="1500" b="1" i="0" u="none" strike="noStrike" kern="1200" cap="none" spc="0" normalizeH="0" baseline="0" noProof="0" dirty="0">
                <a:ln>
                  <a:noFill/>
                </a:ln>
                <a:solidFill>
                  <a:prstClr val="black"/>
                </a:solidFill>
                <a:effectLst/>
                <a:uLnTx/>
                <a:uFillTx/>
                <a:latin typeface="Calibri"/>
                <a:ea typeface="+mn-ea"/>
                <a:cs typeface="+mn-cs"/>
              </a:rPr>
              <a:t> was complicated further by COVID-19.  Fueled by these insights, BMSF sought out and brought together two PAF and TR, who, with the support of BMSF, created a novel collaboration with the aim of providing assistance to this vulnerable population.  We collectively felt that fighting hunger should be one less battle that Americans, specifically those with major health conditions, should be asked to face as we moved forward on the path through, and out of, the pandemic.</a:t>
            </a:r>
          </a:p>
          <a:p>
            <a:endParaRPr lang="en-US" sz="1500" b="1" i="0" dirty="0"/>
          </a:p>
          <a:p>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5</a:t>
            </a:fld>
            <a:endParaRPr lang="en-US" dirty="0"/>
          </a:p>
        </p:txBody>
      </p:sp>
    </p:spTree>
    <p:extLst>
      <p:ext uri="{BB962C8B-B14F-4D97-AF65-F5344CB8AC3E}">
        <p14:creationId xmlns:p14="http://schemas.microsoft.com/office/powerpoint/2010/main" val="4110395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broad objective of each of these organizations</a:t>
            </a:r>
          </a:p>
          <a:p>
            <a:endParaRPr lang="en-US" dirty="0"/>
          </a:p>
          <a:p>
            <a:r>
              <a:rPr lang="en-US" dirty="0"/>
              <a:t>Make the case for why they partnered</a:t>
            </a:r>
          </a:p>
        </p:txBody>
      </p:sp>
      <p:sp>
        <p:nvSpPr>
          <p:cNvPr id="4" name="Slide Number Placeholder 3"/>
          <p:cNvSpPr>
            <a:spLocks noGrp="1"/>
          </p:cNvSpPr>
          <p:nvPr>
            <p:ph type="sldNum" sz="quarter" idx="5"/>
          </p:nvPr>
        </p:nvSpPr>
        <p:spPr/>
        <p:txBody>
          <a:bodyPr/>
          <a:lstStyle/>
          <a:p>
            <a:fld id="{1B3740E5-2E70-4987-871F-4AFC0656B40B}" type="slidenum">
              <a:rPr lang="en-US" smtClean="0"/>
              <a:t>6</a:t>
            </a:fld>
            <a:endParaRPr lang="en-US" dirty="0"/>
          </a:p>
        </p:txBody>
      </p:sp>
    </p:spTree>
    <p:extLst>
      <p:ext uri="{BB962C8B-B14F-4D97-AF65-F5344CB8AC3E}">
        <p14:creationId xmlns:p14="http://schemas.microsoft.com/office/powerpoint/2010/main" val="180292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Partnering in disasters come with 4 key variables which are: Communication, Coordination, Collaboration, &amp; Cooperation AKA the 4 C’s of disaster partnering</a:t>
            </a:r>
          </a:p>
          <a:p>
            <a:endParaRPr lang="en-US" dirty="0"/>
          </a:p>
          <a:p>
            <a:r>
              <a:rPr lang="en-US" dirty="0"/>
              <a:t>We will touch on each variable and provide some specific examples that we were faced with and follow up with some lessons learned</a:t>
            </a:r>
          </a:p>
        </p:txBody>
      </p:sp>
      <p:sp>
        <p:nvSpPr>
          <p:cNvPr id="4" name="Slide Number Placeholder 3"/>
          <p:cNvSpPr>
            <a:spLocks noGrp="1"/>
          </p:cNvSpPr>
          <p:nvPr>
            <p:ph type="sldNum" sz="quarter" idx="5"/>
          </p:nvPr>
        </p:nvSpPr>
        <p:spPr/>
        <p:txBody>
          <a:bodyPr/>
          <a:lstStyle/>
          <a:p>
            <a:fld id="{1B3740E5-2E70-4987-871F-4AFC0656B40B}" type="slidenum">
              <a:rPr lang="en-US" smtClean="0"/>
              <a:t>7</a:t>
            </a:fld>
            <a:endParaRPr lang="en-US" dirty="0"/>
          </a:p>
        </p:txBody>
      </p:sp>
    </p:spTree>
    <p:extLst>
      <p:ext uri="{BB962C8B-B14F-4D97-AF65-F5344CB8AC3E}">
        <p14:creationId xmlns:p14="http://schemas.microsoft.com/office/powerpoint/2010/main" val="296090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Communication: Critical for collective action and understanding. </a:t>
            </a:r>
            <a:r>
              <a:rPr lang="en-US" b="1" dirty="0"/>
              <a:t>Arguably the first step. </a:t>
            </a:r>
          </a:p>
          <a:p>
            <a:endParaRPr lang="en-US" dirty="0"/>
          </a:p>
          <a:p>
            <a:r>
              <a:rPr lang="en-US" dirty="0"/>
              <a:t>Contributing factors to effective communication</a:t>
            </a:r>
          </a:p>
          <a:p>
            <a:endParaRPr lang="en-US" dirty="0"/>
          </a:p>
          <a:p>
            <a:pPr marL="171450" indent="-171450">
              <a:buFont typeface="Arial" panose="020B0604020202020204" pitchFamily="34" charset="0"/>
              <a:buChar char="•"/>
            </a:pPr>
            <a:r>
              <a:rPr lang="en-US" dirty="0"/>
              <a:t>COVID Environment-This new normal forced almost 100% of communications to be virtual </a:t>
            </a:r>
          </a:p>
          <a:p>
            <a:pPr marL="628650" lvl="1" indent="-171450">
              <a:buFont typeface="Arial" panose="020B0604020202020204" pitchFamily="34" charset="0"/>
              <a:buChar char="•"/>
            </a:pPr>
            <a:r>
              <a:rPr lang="en-US" dirty="0"/>
              <a:t>With the exceptions of volunteer delivery of groceries (which was still “no contact”), all communications with patients were via telephone, SMS messaging, and email</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Scale of operation</a:t>
            </a:r>
          </a:p>
          <a:p>
            <a:pPr marL="628650" lvl="1" indent="-171450">
              <a:buFont typeface="Arial" panose="020B0604020202020204" pitchFamily="34" charset="0"/>
              <a:buChar char="•"/>
            </a:pPr>
            <a:r>
              <a:rPr lang="en-US" dirty="0"/>
              <a:t>This was a nationwide operations and as such special considerations needed to be addressed</a:t>
            </a:r>
          </a:p>
          <a:p>
            <a:pPr marL="1085850" lvl="2" indent="-171450">
              <a:buFont typeface="Arial" panose="020B0604020202020204" pitchFamily="34" charset="0"/>
              <a:buChar char="•"/>
            </a:pPr>
            <a:r>
              <a:rPr lang="en-US" dirty="0"/>
              <a:t>Language services</a:t>
            </a:r>
          </a:p>
          <a:p>
            <a:pPr marL="1085850" lvl="2" indent="-171450">
              <a:buFont typeface="Arial" panose="020B0604020202020204" pitchFamily="34" charset="0"/>
              <a:buChar char="•"/>
            </a:pPr>
            <a:r>
              <a:rPr lang="en-US" dirty="0"/>
              <a:t>Understanding of rural vs urban needs and capabilities</a:t>
            </a:r>
          </a:p>
          <a:p>
            <a:endParaRPr lang="en-US" dirty="0"/>
          </a:p>
          <a:p>
            <a:pPr marL="171450" indent="-171450">
              <a:buFont typeface="Arial" panose="020B0604020202020204" pitchFamily="34" charset="0"/>
              <a:buChar char="•"/>
            </a:pPr>
            <a:r>
              <a:rPr lang="en-US" dirty="0"/>
              <a:t>Audience (Patient makeup and vulnerabilities) </a:t>
            </a:r>
          </a:p>
          <a:p>
            <a:pPr marL="628650" lvl="1" indent="-171450">
              <a:buFont typeface="Arial" panose="020B0604020202020204" pitchFamily="34" charset="0"/>
              <a:buChar char="•"/>
            </a:pPr>
            <a:r>
              <a:rPr lang="en-US" dirty="0"/>
              <a:t>Most patients shared unique characteristics including elderly, low income, immunocompromised, &amp; not technologically literate </a:t>
            </a:r>
          </a:p>
          <a:p>
            <a:pPr marL="628650" lvl="1" indent="-171450">
              <a:buFont typeface="Arial" panose="020B0604020202020204" pitchFamily="34" charset="0"/>
              <a:buChar char="•"/>
            </a:pPr>
            <a:r>
              <a:rPr lang="en-US" dirty="0"/>
              <a:t>Providing traditional communication conduits is as important as Leveraging new technologies </a:t>
            </a:r>
          </a:p>
          <a:p>
            <a:endParaRPr lang="en-US" dirty="0"/>
          </a:p>
          <a:p>
            <a:pPr marL="171450" indent="-171450">
              <a:buFont typeface="Arial" panose="020B0604020202020204" pitchFamily="34" charset="0"/>
              <a:buChar char="•"/>
            </a:pPr>
            <a:r>
              <a:rPr lang="en-US" dirty="0"/>
              <a:t>Interorganizational communication processes</a:t>
            </a:r>
          </a:p>
          <a:p>
            <a:pPr marL="628650" lvl="1" indent="-171450">
              <a:buFont typeface="Arial" panose="020B0604020202020204" pitchFamily="34" charset="0"/>
              <a:buChar char="•"/>
            </a:pPr>
            <a:r>
              <a:rPr lang="en-US" dirty="0"/>
              <a:t>Leveraged shared technology platforms (Microsoft Teams)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3740E5-2E70-4987-871F-4AFC0656B40B}" type="slidenum">
              <a:rPr lang="en-US" smtClean="0"/>
              <a:t>8</a:t>
            </a:fld>
            <a:endParaRPr lang="en-US" dirty="0"/>
          </a:p>
        </p:txBody>
      </p:sp>
    </p:spTree>
    <p:extLst>
      <p:ext uri="{BB962C8B-B14F-4D97-AF65-F5344CB8AC3E}">
        <p14:creationId xmlns:p14="http://schemas.microsoft.com/office/powerpoint/2010/main" val="3609538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Operate together in the same space for the same end results </a:t>
            </a:r>
          </a:p>
          <a:p>
            <a:endParaRPr lang="en-US" dirty="0"/>
          </a:p>
          <a:p>
            <a:r>
              <a:rPr lang="en-US" dirty="0"/>
              <a:t>“As you can see in the EFA Client Journey Map, Each touchpoint is color codes and aligns with the responsibilities of either TR, PAF, or the volunteer workforce”</a:t>
            </a:r>
          </a:p>
          <a:p>
            <a:r>
              <a:rPr lang="en-US" dirty="0"/>
              <a:t>“Another important contributing factor to success of cooperation is to determine and set a cadence for the frequency of interaction. This will ensure adequate information sharing and accountability is adhered to” </a:t>
            </a:r>
          </a:p>
          <a:p>
            <a:endParaRPr lang="en-US" dirty="0"/>
          </a:p>
          <a:p>
            <a:r>
              <a:rPr lang="en-US" dirty="0"/>
              <a:t>“Co-Operate” in the space </a:t>
            </a:r>
          </a:p>
        </p:txBody>
      </p:sp>
      <p:sp>
        <p:nvSpPr>
          <p:cNvPr id="4" name="Slide Number Placeholder 3"/>
          <p:cNvSpPr>
            <a:spLocks noGrp="1"/>
          </p:cNvSpPr>
          <p:nvPr>
            <p:ph type="sldNum" sz="quarter" idx="5"/>
          </p:nvPr>
        </p:nvSpPr>
        <p:spPr/>
        <p:txBody>
          <a:bodyPr/>
          <a:lstStyle/>
          <a:p>
            <a:fld id="{1B3740E5-2E70-4987-871F-4AFC0656B40B}" type="slidenum">
              <a:rPr lang="en-US" smtClean="0"/>
              <a:t>9</a:t>
            </a:fld>
            <a:endParaRPr lang="en-US" dirty="0"/>
          </a:p>
        </p:txBody>
      </p:sp>
    </p:spTree>
    <p:extLst>
      <p:ext uri="{BB962C8B-B14F-4D97-AF65-F5344CB8AC3E}">
        <p14:creationId xmlns:p14="http://schemas.microsoft.com/office/powerpoint/2010/main" val="1297400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403253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889826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375395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376053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104021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331857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403706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384570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101956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99650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309BF-1898-4604-A27E-42443493B9CB}" type="datetimeFigureOut">
              <a:rPr lang="en-US" smtClean="0"/>
              <a:t>5/4/2021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E54B50-9692-45D0-B757-738781293D54}" type="slidenum">
              <a:rPr lang="en-US" smtClean="0"/>
              <a:t>‹#›</a:t>
            </a:fld>
            <a:endParaRPr lang="en-US" dirty="0"/>
          </a:p>
        </p:txBody>
      </p:sp>
    </p:spTree>
    <p:extLst>
      <p:ext uri="{BB962C8B-B14F-4D97-AF65-F5344CB8AC3E}">
        <p14:creationId xmlns:p14="http://schemas.microsoft.com/office/powerpoint/2010/main" val="420992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309BF-1898-4604-A27E-42443493B9CB}" type="datetimeFigureOut">
              <a:rPr lang="en-US" smtClean="0"/>
              <a:t>5/4/2021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54B50-9692-45D0-B757-738781293D54}" type="slidenum">
              <a:rPr lang="en-US" smtClean="0"/>
              <a:t>‹#›</a:t>
            </a:fld>
            <a:endParaRPr lang="en-US" dirty="0"/>
          </a:p>
        </p:txBody>
      </p:sp>
    </p:spTree>
    <p:extLst>
      <p:ext uri="{BB962C8B-B14F-4D97-AF65-F5344CB8AC3E}">
        <p14:creationId xmlns:p14="http://schemas.microsoft.com/office/powerpoint/2010/main" val="1614287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npr.org/2020/09/27/912486921/food-insecurity-in-the-u-s-by-the-numbers" TargetMode="External"/><Relationship Id="rId2" Type="http://schemas.openxmlformats.org/officeDocument/2006/relationships/hyperlink" Target="https://doi.org/10.1111/disa.12173" TargetMode="External"/><Relationship Id="rId1" Type="http://schemas.openxmlformats.org/officeDocument/2006/relationships/slideLayout" Target="../slideLayouts/slideLayout6.xml"/><Relationship Id="rId6" Type="http://schemas.openxmlformats.org/officeDocument/2006/relationships/hyperlink" Target="https://www.bls.gov/opub/ted/2020/unemployment-rate-falls-to-6-point-9-percent-in-october-2020.htm" TargetMode="External"/><Relationship Id="rId5" Type="http://schemas.openxmlformats.org/officeDocument/2006/relationships/hyperlink" Target="https://www.feedingamerica.org/research/coronavirus-hunger-research" TargetMode="External"/><Relationship Id="rId4" Type="http://schemas.openxmlformats.org/officeDocument/2006/relationships/hyperlink" Target="https://www.bls.gov/opub/mlr/2020/article/job-market-remains-tight-in-2019-as-the-unemployment-rate-falls-to-its-lowest-level-since-1969.htm#:~:text=The%20national%20unemployment%20rate%20declined,when%20it%20was%203.4%20percen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2.emf"/><Relationship Id="rId12"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g"/><Relationship Id="rId11" Type="http://schemas.openxmlformats.org/officeDocument/2006/relationships/diagramColors" Target="../diagrams/colors1.xml"/><Relationship Id="rId5" Type="http://schemas.openxmlformats.org/officeDocument/2006/relationships/image" Target="../media/image12.png"/><Relationship Id="rId10" Type="http://schemas.openxmlformats.org/officeDocument/2006/relationships/diagramQuickStyle" Target="../diagrams/quickStyle1.xml"/><Relationship Id="rId4" Type="http://schemas.openxmlformats.org/officeDocument/2006/relationships/image" Target="../media/image11.jpeg"/><Relationship Id="rId9"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19056"/>
            <a:ext cx="9144000" cy="2387600"/>
          </a:xfrm>
        </p:spPr>
        <p:txBody>
          <a:bodyPr/>
          <a:lstStyle/>
          <a:p>
            <a:r>
              <a:rPr lang="en-US" dirty="0"/>
              <a:t>Amplifying the 4 C's During Times of Food Insecurity</a:t>
            </a:r>
          </a:p>
        </p:txBody>
      </p:sp>
      <p:sp>
        <p:nvSpPr>
          <p:cNvPr id="3" name="Subtitle 2"/>
          <p:cNvSpPr>
            <a:spLocks noGrp="1"/>
          </p:cNvSpPr>
          <p:nvPr>
            <p:ph type="subTitle" idx="1"/>
          </p:nvPr>
        </p:nvSpPr>
        <p:spPr>
          <a:xfrm>
            <a:off x="1524000" y="4287838"/>
            <a:ext cx="4249271" cy="969962"/>
          </a:xfrm>
        </p:spPr>
        <p:txBody>
          <a:bodyPr>
            <a:normAutofit/>
          </a:bodyPr>
          <a:lstStyle/>
          <a:p>
            <a:pPr>
              <a:lnSpc>
                <a:spcPct val="50000"/>
              </a:lnSpc>
            </a:pPr>
            <a:r>
              <a:rPr lang="en-US" sz="2000" dirty="0"/>
              <a:t>Fran Castellow, </a:t>
            </a:r>
            <a:r>
              <a:rPr lang="en-US" sz="2000" dirty="0" err="1"/>
              <a:t>MSEd</a:t>
            </a:r>
            <a:endParaRPr lang="en-US" sz="2000" dirty="0"/>
          </a:p>
          <a:p>
            <a:pPr>
              <a:lnSpc>
                <a:spcPct val="50000"/>
              </a:lnSpc>
            </a:pPr>
            <a:r>
              <a:rPr lang="en-US" sz="2000" dirty="0"/>
              <a:t>President of Operations</a:t>
            </a:r>
          </a:p>
          <a:p>
            <a:pPr>
              <a:lnSpc>
                <a:spcPct val="50000"/>
              </a:lnSpc>
            </a:pPr>
            <a:r>
              <a:rPr lang="en-US" sz="2000" dirty="0"/>
              <a:t>Patient Advocate Foundation</a:t>
            </a:r>
          </a:p>
          <a:p>
            <a:endParaRPr lang="en-US" dirty="0"/>
          </a:p>
          <a:p>
            <a:endParaRPr lang="en-US" dirty="0"/>
          </a:p>
        </p:txBody>
      </p:sp>
      <p:sp>
        <p:nvSpPr>
          <p:cNvPr id="4" name="Subtitle 2">
            <a:extLst>
              <a:ext uri="{FF2B5EF4-FFF2-40B4-BE49-F238E27FC236}">
                <a16:creationId xmlns:a16="http://schemas.microsoft.com/office/drawing/2014/main" id="{B39F1808-B296-4EF2-B13B-4ADBB502C589}"/>
              </a:ext>
            </a:extLst>
          </p:cNvPr>
          <p:cNvSpPr txBox="1">
            <a:spLocks/>
          </p:cNvSpPr>
          <p:nvPr/>
        </p:nvSpPr>
        <p:spPr>
          <a:xfrm>
            <a:off x="6096000" y="4289426"/>
            <a:ext cx="4249271" cy="9699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50000"/>
              </a:lnSpc>
            </a:pPr>
            <a:r>
              <a:rPr lang="en-US" sz="2000" dirty="0"/>
              <a:t>Tom Shields</a:t>
            </a:r>
          </a:p>
          <a:p>
            <a:pPr>
              <a:lnSpc>
                <a:spcPct val="50000"/>
              </a:lnSpc>
            </a:pPr>
            <a:r>
              <a:rPr lang="en-US" sz="2000" dirty="0"/>
              <a:t>Manager, Client Experience</a:t>
            </a:r>
          </a:p>
          <a:p>
            <a:pPr>
              <a:lnSpc>
                <a:spcPct val="50000"/>
              </a:lnSpc>
            </a:pPr>
            <a:r>
              <a:rPr lang="en-US" sz="2000" dirty="0"/>
              <a:t>Team Rubicon</a:t>
            </a:r>
          </a:p>
          <a:p>
            <a:endParaRPr lang="en-US" dirty="0"/>
          </a:p>
        </p:txBody>
      </p:sp>
      <p:pic>
        <p:nvPicPr>
          <p:cNvPr id="6" name="Picture 5">
            <a:extLst>
              <a:ext uri="{FF2B5EF4-FFF2-40B4-BE49-F238E27FC236}">
                <a16:creationId xmlns:a16="http://schemas.microsoft.com/office/drawing/2014/main" id="{F9D59A81-A094-4B58-ABC2-A4C7F5C95915}"/>
              </a:ext>
            </a:extLst>
          </p:cNvPr>
          <p:cNvPicPr>
            <a:picLocks noChangeAspect="1"/>
          </p:cNvPicPr>
          <p:nvPr/>
        </p:nvPicPr>
        <p:blipFill>
          <a:blip r:embed="rId3"/>
          <a:stretch>
            <a:fillRect/>
          </a:stretch>
        </p:blipFill>
        <p:spPr>
          <a:xfrm>
            <a:off x="2298551" y="3429000"/>
            <a:ext cx="3021555" cy="572042"/>
          </a:xfrm>
          <a:prstGeom prst="rect">
            <a:avLst/>
          </a:prstGeom>
        </p:spPr>
      </p:pic>
      <p:pic>
        <p:nvPicPr>
          <p:cNvPr id="8" name="Picture 7" descr="Logo&#10;&#10;Description automatically generated">
            <a:extLst>
              <a:ext uri="{FF2B5EF4-FFF2-40B4-BE49-F238E27FC236}">
                <a16:creationId xmlns:a16="http://schemas.microsoft.com/office/drawing/2014/main" id="{570826D1-B7C1-432D-AEA4-9433B2A3C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298080"/>
            <a:ext cx="3861808" cy="833881"/>
          </a:xfrm>
          <a:prstGeom prst="rect">
            <a:avLst/>
          </a:prstGeom>
        </p:spPr>
      </p:pic>
    </p:spTree>
    <p:extLst>
      <p:ext uri="{BB962C8B-B14F-4D97-AF65-F5344CB8AC3E}">
        <p14:creationId xmlns:p14="http://schemas.microsoft.com/office/powerpoint/2010/main" val="1794973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Puzzle pieces">
            <a:extLst>
              <a:ext uri="{FF2B5EF4-FFF2-40B4-BE49-F238E27FC236}">
                <a16:creationId xmlns:a16="http://schemas.microsoft.com/office/drawing/2014/main" id="{C5AE6C68-7256-4484-8853-D4A5D884B5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422456" flipH="1">
            <a:off x="7347711" y="2599236"/>
            <a:ext cx="4319586" cy="4319586"/>
          </a:xfrm>
          <a:prstGeom prst="rect">
            <a:avLst/>
          </a:prstGeom>
        </p:spPr>
      </p:pic>
      <p:sp>
        <p:nvSpPr>
          <p:cNvPr id="2" name="Title 1">
            <a:extLst>
              <a:ext uri="{FF2B5EF4-FFF2-40B4-BE49-F238E27FC236}">
                <a16:creationId xmlns:a16="http://schemas.microsoft.com/office/drawing/2014/main" id="{F00B261C-4D48-4FA5-9FF8-77D1A2F3B737}"/>
              </a:ext>
            </a:extLst>
          </p:cNvPr>
          <p:cNvSpPr>
            <a:spLocks noGrp="1"/>
          </p:cNvSpPr>
          <p:nvPr>
            <p:ph type="title"/>
          </p:nvPr>
        </p:nvSpPr>
        <p:spPr/>
        <p:txBody>
          <a:bodyPr/>
          <a:lstStyle/>
          <a:p>
            <a:r>
              <a:rPr lang="en-US" dirty="0"/>
              <a:t>Coordination</a:t>
            </a:r>
          </a:p>
        </p:txBody>
      </p:sp>
      <p:sp>
        <p:nvSpPr>
          <p:cNvPr id="3" name="Content Placeholder 2">
            <a:extLst>
              <a:ext uri="{FF2B5EF4-FFF2-40B4-BE49-F238E27FC236}">
                <a16:creationId xmlns:a16="http://schemas.microsoft.com/office/drawing/2014/main" id="{2D03BB2A-B83B-4662-A7A9-137F2990B915}"/>
              </a:ext>
            </a:extLst>
          </p:cNvPr>
          <p:cNvSpPr>
            <a:spLocks noGrp="1"/>
          </p:cNvSpPr>
          <p:nvPr>
            <p:ph idx="1"/>
          </p:nvPr>
        </p:nvSpPr>
        <p:spPr>
          <a:xfrm>
            <a:off x="838200" y="1548324"/>
            <a:ext cx="10515600" cy="1603375"/>
          </a:xfrm>
        </p:spPr>
        <p:txBody>
          <a:bodyPr>
            <a:normAutofit/>
          </a:bodyPr>
          <a:lstStyle/>
          <a:p>
            <a:r>
              <a:rPr lang="en-US" dirty="0"/>
              <a:t>Coordination begins with the adoption or creation of a plan that all members understand and agree upon</a:t>
            </a:r>
          </a:p>
          <a:p>
            <a:r>
              <a:rPr lang="en-US" dirty="0"/>
              <a:t>Breaking complex problems into manageable pieces</a:t>
            </a:r>
          </a:p>
        </p:txBody>
      </p:sp>
      <p:sp>
        <p:nvSpPr>
          <p:cNvPr id="5" name="TextBox 4">
            <a:extLst>
              <a:ext uri="{FF2B5EF4-FFF2-40B4-BE49-F238E27FC236}">
                <a16:creationId xmlns:a16="http://schemas.microsoft.com/office/drawing/2014/main" id="{3AF9383D-7C2C-4E3B-8046-71669F243855}"/>
              </a:ext>
            </a:extLst>
          </p:cNvPr>
          <p:cNvSpPr txBox="1"/>
          <p:nvPr/>
        </p:nvSpPr>
        <p:spPr>
          <a:xfrm>
            <a:off x="838200" y="3284620"/>
            <a:ext cx="3477125" cy="3338735"/>
          </a:xfrm>
          <a:prstGeom prst="rect">
            <a:avLst/>
          </a:prstGeom>
          <a:noFill/>
        </p:spPr>
        <p:txBody>
          <a:bodyPr wrap="square" rtlCol="0">
            <a:spAutoFit/>
          </a:bodyPr>
          <a:lstStyle/>
          <a:p>
            <a:pPr>
              <a:lnSpc>
                <a:spcPct val="200000"/>
              </a:lnSpc>
            </a:pPr>
            <a:r>
              <a:rPr lang="en-US" dirty="0"/>
              <a:t>WEBSITE DEVELOPMENT</a:t>
            </a:r>
          </a:p>
          <a:p>
            <a:pPr>
              <a:lnSpc>
                <a:spcPct val="200000"/>
              </a:lnSpc>
            </a:pPr>
            <a:r>
              <a:rPr lang="en-US" dirty="0"/>
              <a:t>APPLICANT SCREENING</a:t>
            </a:r>
          </a:p>
          <a:p>
            <a:pPr>
              <a:lnSpc>
                <a:spcPct val="200000"/>
              </a:lnSpc>
            </a:pPr>
            <a:r>
              <a:rPr lang="en-US" dirty="0"/>
              <a:t>GROCERY PICKUP AND DELIVERY</a:t>
            </a:r>
          </a:p>
          <a:p>
            <a:pPr>
              <a:lnSpc>
                <a:spcPct val="200000"/>
              </a:lnSpc>
            </a:pPr>
            <a:r>
              <a:rPr lang="en-US" dirty="0"/>
              <a:t>GRANT APPLICATION </a:t>
            </a:r>
          </a:p>
          <a:p>
            <a:pPr>
              <a:lnSpc>
                <a:spcPct val="200000"/>
              </a:lnSpc>
            </a:pPr>
            <a:r>
              <a:rPr lang="en-US" dirty="0"/>
              <a:t>GRANT APPLICANT SCREENING</a:t>
            </a:r>
          </a:p>
          <a:p>
            <a:pPr>
              <a:lnSpc>
                <a:spcPct val="200000"/>
              </a:lnSpc>
            </a:pPr>
            <a:r>
              <a:rPr lang="en-US" dirty="0"/>
              <a:t>FINANCIAL DISBURSEMENT</a:t>
            </a:r>
          </a:p>
        </p:txBody>
      </p:sp>
      <p:pic>
        <p:nvPicPr>
          <p:cNvPr id="6" name="Picture 5">
            <a:extLst>
              <a:ext uri="{FF2B5EF4-FFF2-40B4-BE49-F238E27FC236}">
                <a16:creationId xmlns:a16="http://schemas.microsoft.com/office/drawing/2014/main" id="{8B682153-87E9-4068-AACD-409FF8452D7D}"/>
              </a:ext>
            </a:extLst>
          </p:cNvPr>
          <p:cNvPicPr>
            <a:picLocks noChangeAspect="1"/>
          </p:cNvPicPr>
          <p:nvPr/>
        </p:nvPicPr>
        <p:blipFill rotWithShape="1">
          <a:blip r:embed="rId5"/>
          <a:srcRect l="2409" r="82826"/>
          <a:stretch/>
        </p:blipFill>
        <p:spPr>
          <a:xfrm>
            <a:off x="5488548" y="3467635"/>
            <a:ext cx="450827" cy="668482"/>
          </a:xfrm>
          <a:prstGeom prst="rect">
            <a:avLst/>
          </a:prstGeom>
        </p:spPr>
      </p:pic>
      <p:pic>
        <p:nvPicPr>
          <p:cNvPr id="7" name="Picture 6">
            <a:extLst>
              <a:ext uri="{FF2B5EF4-FFF2-40B4-BE49-F238E27FC236}">
                <a16:creationId xmlns:a16="http://schemas.microsoft.com/office/drawing/2014/main" id="{CAF0B405-265B-4EDF-8380-D12C6D24575F}"/>
              </a:ext>
            </a:extLst>
          </p:cNvPr>
          <p:cNvPicPr>
            <a:picLocks noChangeAspect="1"/>
          </p:cNvPicPr>
          <p:nvPr/>
        </p:nvPicPr>
        <p:blipFill rotWithShape="1">
          <a:blip r:embed="rId6"/>
          <a:srcRect r="70623"/>
          <a:stretch/>
        </p:blipFill>
        <p:spPr>
          <a:xfrm>
            <a:off x="6308235" y="5118174"/>
            <a:ext cx="578764" cy="372402"/>
          </a:xfrm>
          <a:prstGeom prst="rect">
            <a:avLst/>
          </a:prstGeom>
        </p:spPr>
      </p:pic>
      <p:pic>
        <p:nvPicPr>
          <p:cNvPr id="8" name="Picture 7">
            <a:extLst>
              <a:ext uri="{FF2B5EF4-FFF2-40B4-BE49-F238E27FC236}">
                <a16:creationId xmlns:a16="http://schemas.microsoft.com/office/drawing/2014/main" id="{4FAEDF6E-A0CE-4572-860C-22AC659E7FCD}"/>
              </a:ext>
            </a:extLst>
          </p:cNvPr>
          <p:cNvPicPr>
            <a:picLocks noChangeAspect="1"/>
          </p:cNvPicPr>
          <p:nvPr/>
        </p:nvPicPr>
        <p:blipFill>
          <a:blip r:embed="rId7"/>
          <a:stretch>
            <a:fillRect/>
          </a:stretch>
        </p:blipFill>
        <p:spPr>
          <a:xfrm>
            <a:off x="6314500" y="3577297"/>
            <a:ext cx="579170" cy="371888"/>
          </a:xfrm>
          <a:prstGeom prst="rect">
            <a:avLst/>
          </a:prstGeom>
        </p:spPr>
      </p:pic>
      <p:pic>
        <p:nvPicPr>
          <p:cNvPr id="10" name="Picture 9">
            <a:extLst>
              <a:ext uri="{FF2B5EF4-FFF2-40B4-BE49-F238E27FC236}">
                <a16:creationId xmlns:a16="http://schemas.microsoft.com/office/drawing/2014/main" id="{E05FF1B1-47FA-4048-90F1-10D5E671A728}"/>
              </a:ext>
            </a:extLst>
          </p:cNvPr>
          <p:cNvPicPr>
            <a:picLocks noChangeAspect="1"/>
          </p:cNvPicPr>
          <p:nvPr/>
        </p:nvPicPr>
        <p:blipFill>
          <a:blip r:embed="rId7"/>
          <a:stretch>
            <a:fillRect/>
          </a:stretch>
        </p:blipFill>
        <p:spPr>
          <a:xfrm>
            <a:off x="6314500" y="6195212"/>
            <a:ext cx="579170" cy="371888"/>
          </a:xfrm>
          <a:prstGeom prst="rect">
            <a:avLst/>
          </a:prstGeom>
        </p:spPr>
      </p:pic>
      <p:pic>
        <p:nvPicPr>
          <p:cNvPr id="11" name="Picture 10">
            <a:extLst>
              <a:ext uri="{FF2B5EF4-FFF2-40B4-BE49-F238E27FC236}">
                <a16:creationId xmlns:a16="http://schemas.microsoft.com/office/drawing/2014/main" id="{8E913B79-7188-403A-95AD-4105B2D45E6C}"/>
              </a:ext>
            </a:extLst>
          </p:cNvPr>
          <p:cNvPicPr>
            <a:picLocks noChangeAspect="1"/>
          </p:cNvPicPr>
          <p:nvPr/>
        </p:nvPicPr>
        <p:blipFill>
          <a:blip r:embed="rId7"/>
          <a:stretch>
            <a:fillRect/>
          </a:stretch>
        </p:blipFill>
        <p:spPr>
          <a:xfrm>
            <a:off x="6314500" y="5656950"/>
            <a:ext cx="579170" cy="371888"/>
          </a:xfrm>
          <a:prstGeom prst="rect">
            <a:avLst/>
          </a:prstGeom>
        </p:spPr>
      </p:pic>
      <p:pic>
        <p:nvPicPr>
          <p:cNvPr id="12" name="Picture 11">
            <a:extLst>
              <a:ext uri="{FF2B5EF4-FFF2-40B4-BE49-F238E27FC236}">
                <a16:creationId xmlns:a16="http://schemas.microsoft.com/office/drawing/2014/main" id="{62AB78EC-B3BB-4806-BAB4-D996E95B85C7}"/>
              </a:ext>
            </a:extLst>
          </p:cNvPr>
          <p:cNvPicPr>
            <a:picLocks noChangeAspect="1"/>
          </p:cNvPicPr>
          <p:nvPr/>
        </p:nvPicPr>
        <p:blipFill>
          <a:blip r:embed="rId8"/>
          <a:stretch>
            <a:fillRect/>
          </a:stretch>
        </p:blipFill>
        <p:spPr>
          <a:xfrm>
            <a:off x="5488232" y="4972114"/>
            <a:ext cx="451143" cy="664522"/>
          </a:xfrm>
          <a:prstGeom prst="rect">
            <a:avLst/>
          </a:prstGeom>
        </p:spPr>
      </p:pic>
      <p:pic>
        <p:nvPicPr>
          <p:cNvPr id="13" name="Picture 12">
            <a:extLst>
              <a:ext uri="{FF2B5EF4-FFF2-40B4-BE49-F238E27FC236}">
                <a16:creationId xmlns:a16="http://schemas.microsoft.com/office/drawing/2014/main" id="{F99CD6B8-B9A4-43A6-8D27-FA659ECE06EA}"/>
              </a:ext>
            </a:extLst>
          </p:cNvPr>
          <p:cNvPicPr>
            <a:picLocks noChangeAspect="1"/>
          </p:cNvPicPr>
          <p:nvPr/>
        </p:nvPicPr>
        <p:blipFill>
          <a:blip r:embed="rId8"/>
          <a:stretch>
            <a:fillRect/>
          </a:stretch>
        </p:blipFill>
        <p:spPr>
          <a:xfrm>
            <a:off x="5488232" y="4481885"/>
            <a:ext cx="451143" cy="664522"/>
          </a:xfrm>
          <a:prstGeom prst="rect">
            <a:avLst/>
          </a:prstGeom>
        </p:spPr>
      </p:pic>
      <p:pic>
        <p:nvPicPr>
          <p:cNvPr id="14" name="Picture 13">
            <a:extLst>
              <a:ext uri="{FF2B5EF4-FFF2-40B4-BE49-F238E27FC236}">
                <a16:creationId xmlns:a16="http://schemas.microsoft.com/office/drawing/2014/main" id="{1FCB0A4D-2C6A-43E0-A80D-5F77AE42A071}"/>
              </a:ext>
            </a:extLst>
          </p:cNvPr>
          <p:cNvPicPr>
            <a:picLocks noChangeAspect="1"/>
          </p:cNvPicPr>
          <p:nvPr/>
        </p:nvPicPr>
        <p:blipFill>
          <a:blip r:embed="rId8"/>
          <a:stretch>
            <a:fillRect/>
          </a:stretch>
        </p:blipFill>
        <p:spPr>
          <a:xfrm>
            <a:off x="5488232" y="3991656"/>
            <a:ext cx="451143" cy="664522"/>
          </a:xfrm>
          <a:prstGeom prst="rect">
            <a:avLst/>
          </a:prstGeom>
        </p:spPr>
      </p:pic>
    </p:spTree>
    <p:extLst>
      <p:ext uri="{BB962C8B-B14F-4D97-AF65-F5344CB8AC3E}">
        <p14:creationId xmlns:p14="http://schemas.microsoft.com/office/powerpoint/2010/main" val="1562147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D2310-005B-428E-90DC-FA38D74DF5AC}"/>
              </a:ext>
            </a:extLst>
          </p:cNvPr>
          <p:cNvSpPr>
            <a:spLocks noGrp="1"/>
          </p:cNvSpPr>
          <p:nvPr>
            <p:ph type="title"/>
          </p:nvPr>
        </p:nvSpPr>
        <p:spPr>
          <a:xfrm>
            <a:off x="648929" y="629266"/>
            <a:ext cx="3505495" cy="1622321"/>
          </a:xfrm>
        </p:spPr>
        <p:txBody>
          <a:bodyPr>
            <a:normAutofit/>
          </a:bodyPr>
          <a:lstStyle/>
          <a:p>
            <a:r>
              <a:rPr lang="en-US"/>
              <a:t>Collaboration	</a:t>
            </a:r>
            <a:endParaRPr lang="en-US" dirty="0"/>
          </a:p>
        </p:txBody>
      </p:sp>
      <p:sp>
        <p:nvSpPr>
          <p:cNvPr id="3" name="Content Placeholder 2">
            <a:extLst>
              <a:ext uri="{FF2B5EF4-FFF2-40B4-BE49-F238E27FC236}">
                <a16:creationId xmlns:a16="http://schemas.microsoft.com/office/drawing/2014/main" id="{F008AA9A-506C-4E98-92FC-FCB53D13F770}"/>
              </a:ext>
            </a:extLst>
          </p:cNvPr>
          <p:cNvSpPr>
            <a:spLocks noGrp="1"/>
          </p:cNvSpPr>
          <p:nvPr>
            <p:ph idx="1"/>
          </p:nvPr>
        </p:nvSpPr>
        <p:spPr>
          <a:xfrm>
            <a:off x="648931" y="2438400"/>
            <a:ext cx="3505494" cy="3785419"/>
          </a:xfrm>
        </p:spPr>
        <p:txBody>
          <a:bodyPr>
            <a:normAutofit/>
          </a:bodyPr>
          <a:lstStyle/>
          <a:p>
            <a:r>
              <a:rPr lang="en-US" sz="2000"/>
              <a:t>Organizations collectively begin to take ownership of the risks associated with a partnership</a:t>
            </a:r>
          </a:p>
          <a:p>
            <a:r>
              <a:rPr lang="en-US" sz="2000"/>
              <a:t>Bringing Communication, Cooperation, and Coordination together</a:t>
            </a:r>
          </a:p>
          <a:p>
            <a:r>
              <a:rPr lang="en-US" sz="2000"/>
              <a:t>Most complex of the 4 C’s</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25A8DB-97AF-46C3-B2B8-D699BE920D1F}"/>
              </a:ext>
            </a:extLst>
          </p:cNvPr>
          <p:cNvPicPr>
            <a:picLocks noChangeAspect="1"/>
          </p:cNvPicPr>
          <p:nvPr/>
        </p:nvPicPr>
        <p:blipFill>
          <a:blip r:embed="rId3"/>
          <a:stretch>
            <a:fillRect/>
          </a:stretch>
        </p:blipFill>
        <p:spPr>
          <a:xfrm>
            <a:off x="5405862" y="1200224"/>
            <a:ext cx="6019331" cy="4454305"/>
          </a:xfrm>
          <a:prstGeom prst="rect">
            <a:avLst/>
          </a:prstGeom>
          <a:effectLst/>
        </p:spPr>
      </p:pic>
    </p:spTree>
    <p:extLst>
      <p:ext uri="{BB962C8B-B14F-4D97-AF65-F5344CB8AC3E}">
        <p14:creationId xmlns:p14="http://schemas.microsoft.com/office/powerpoint/2010/main" val="2104830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C80589-B68D-44CD-B484-4030012EADC0}"/>
              </a:ext>
            </a:extLst>
          </p:cNvPr>
          <p:cNvSpPr>
            <a:spLocks noGrp="1"/>
          </p:cNvSpPr>
          <p:nvPr>
            <p:ph type="title"/>
          </p:nvPr>
        </p:nvSpPr>
        <p:spPr>
          <a:xfrm>
            <a:off x="821515" y="104934"/>
            <a:ext cx="6204984" cy="1344975"/>
          </a:xfrm>
        </p:spPr>
        <p:txBody>
          <a:bodyPr vert="horz" lIns="91440" tIns="45720" rIns="91440" bIns="45720" rtlCol="0" anchor="ctr">
            <a:normAutofit/>
          </a:bodyPr>
          <a:lstStyle/>
          <a:p>
            <a:r>
              <a:rPr lang="en-US" sz="4000" dirty="0"/>
              <a:t>Program Outcomes/Evolution</a:t>
            </a:r>
          </a:p>
        </p:txBody>
      </p:sp>
      <p:sp>
        <p:nvSpPr>
          <p:cNvPr id="15" name="Content Placeholder 14">
            <a:extLst>
              <a:ext uri="{FF2B5EF4-FFF2-40B4-BE49-F238E27FC236}">
                <a16:creationId xmlns:a16="http://schemas.microsoft.com/office/drawing/2014/main" id="{FCCE64F3-36B4-4506-A366-AB40F43BBE07}"/>
              </a:ext>
            </a:extLst>
          </p:cNvPr>
          <p:cNvSpPr>
            <a:spLocks noGrp="1"/>
          </p:cNvSpPr>
          <p:nvPr>
            <p:ph sz="half" idx="1"/>
          </p:nvPr>
        </p:nvSpPr>
        <p:spPr>
          <a:xfrm>
            <a:off x="821515" y="1308100"/>
            <a:ext cx="6204984" cy="4440580"/>
          </a:xfrm>
        </p:spPr>
        <p:txBody>
          <a:bodyPr vert="horz" lIns="91440" tIns="45720" rIns="91440" bIns="45720" rtlCol="0">
            <a:normAutofit lnSpcReduction="10000"/>
          </a:bodyPr>
          <a:lstStyle/>
          <a:p>
            <a:r>
              <a:rPr lang="en-US" sz="2400" dirty="0"/>
              <a:t>Delivered grocery and food assistance to 2,711</a:t>
            </a:r>
          </a:p>
          <a:p>
            <a:r>
              <a:rPr lang="en-US" sz="2400" dirty="0"/>
              <a:t>Case Management support to over 1500 patients</a:t>
            </a:r>
          </a:p>
          <a:p>
            <a:r>
              <a:rPr lang="en-US" sz="2400" dirty="0"/>
              <a:t>Financial support to 23,184 patients ($500 Check) </a:t>
            </a:r>
          </a:p>
          <a:p>
            <a:r>
              <a:rPr lang="en-US" sz="2400" dirty="0"/>
              <a:t>Dedicated a PAF Case Manager to the program August-early October after the fund closed to provide ongoing support to patients</a:t>
            </a:r>
          </a:p>
          <a:p>
            <a:r>
              <a:rPr lang="en-US" sz="2400" dirty="0"/>
              <a:t>PAF and TR continue to discuss future strategic collaborations that can meet the practical needs of patients living through personal or community disasters.</a:t>
            </a:r>
          </a:p>
        </p:txBody>
      </p:sp>
      <p:pic>
        <p:nvPicPr>
          <p:cNvPr id="7" name="Content Placeholder 6">
            <a:extLst>
              <a:ext uri="{FF2B5EF4-FFF2-40B4-BE49-F238E27FC236}">
                <a16:creationId xmlns:a16="http://schemas.microsoft.com/office/drawing/2014/main" id="{EDC74F1F-5630-4B36-A023-8522B2E28611}"/>
              </a:ext>
            </a:extLst>
          </p:cNvPr>
          <p:cNvPicPr>
            <a:picLocks noChangeAspect="1"/>
          </p:cNvPicPr>
          <p:nvPr/>
        </p:nvPicPr>
        <p:blipFill>
          <a:blip r:embed="rId3"/>
          <a:stretch>
            <a:fillRect/>
          </a:stretch>
        </p:blipFill>
        <p:spPr>
          <a:xfrm>
            <a:off x="7871535" y="306909"/>
            <a:ext cx="3958441" cy="2286000"/>
          </a:xfrm>
          <a:prstGeom prst="rect">
            <a:avLst/>
          </a:prstGeom>
        </p:spPr>
      </p:pic>
      <p:pic>
        <p:nvPicPr>
          <p:cNvPr id="11" name="Content Placeholder 10">
            <a:extLst>
              <a:ext uri="{FF2B5EF4-FFF2-40B4-BE49-F238E27FC236}">
                <a16:creationId xmlns:a16="http://schemas.microsoft.com/office/drawing/2014/main" id="{82AC28A6-FCC4-40EF-A04F-5AA0F0EEAFF5}"/>
              </a:ext>
            </a:extLst>
          </p:cNvPr>
          <p:cNvPicPr>
            <a:picLocks noGrp="1" noChangeAspect="1"/>
          </p:cNvPicPr>
          <p:nvPr>
            <p:ph sz="half" idx="2"/>
          </p:nvPr>
        </p:nvPicPr>
        <p:blipFill>
          <a:blip r:embed="rId4"/>
          <a:stretch>
            <a:fillRect/>
          </a:stretch>
        </p:blipFill>
        <p:spPr>
          <a:xfrm>
            <a:off x="7829550" y="2904753"/>
            <a:ext cx="4042410" cy="2395127"/>
          </a:xfrm>
          <a:prstGeom prst="rect">
            <a:avLst/>
          </a:prstGeom>
        </p:spPr>
      </p:pic>
    </p:spTree>
    <p:extLst>
      <p:ext uri="{BB962C8B-B14F-4D97-AF65-F5344CB8AC3E}">
        <p14:creationId xmlns:p14="http://schemas.microsoft.com/office/powerpoint/2010/main" val="197743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D72C9EEF-8CD1-42C4-A949-3B1EE135D8F9}"/>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Lessons Learned</a:t>
            </a:r>
          </a:p>
        </p:txBody>
      </p:sp>
      <p:pic>
        <p:nvPicPr>
          <p:cNvPr id="38" name="Picture 37">
            <a:extLst>
              <a:ext uri="{FF2B5EF4-FFF2-40B4-BE49-F238E27FC236}">
                <a16:creationId xmlns:a16="http://schemas.microsoft.com/office/drawing/2014/main" id="{CF4FD451-E808-425F-9AA1-5F423AAE779C}"/>
              </a:ext>
            </a:extLst>
          </p:cNvPr>
          <p:cNvPicPr>
            <a:picLocks noChangeAspect="1"/>
          </p:cNvPicPr>
          <p:nvPr/>
        </p:nvPicPr>
        <p:blipFill rotWithShape="1">
          <a:blip r:embed="rId3"/>
          <a:srcRect r="12013"/>
          <a:stretch/>
        </p:blipFill>
        <p:spPr>
          <a:xfrm>
            <a:off x="317635" y="299363"/>
            <a:ext cx="2714323" cy="1794132"/>
          </a:xfrm>
          <a:prstGeom prst="rect">
            <a:avLst/>
          </a:prstGeom>
        </p:spPr>
      </p:pic>
      <p:pic>
        <p:nvPicPr>
          <p:cNvPr id="26" name="Picture 25">
            <a:extLst>
              <a:ext uri="{FF2B5EF4-FFF2-40B4-BE49-F238E27FC236}">
                <a16:creationId xmlns:a16="http://schemas.microsoft.com/office/drawing/2014/main" id="{F276DE3C-D61E-4138-9B26-0C16F63D8528}"/>
              </a:ext>
            </a:extLst>
          </p:cNvPr>
          <p:cNvPicPr>
            <a:picLocks noChangeAspect="1"/>
          </p:cNvPicPr>
          <p:nvPr/>
        </p:nvPicPr>
        <p:blipFill rotWithShape="1">
          <a:blip r:embed="rId4"/>
          <a:srcRect l="13847" r="17589" b="-1"/>
          <a:stretch/>
        </p:blipFill>
        <p:spPr>
          <a:xfrm>
            <a:off x="2153653" y="1644983"/>
            <a:ext cx="2324434" cy="1703583"/>
          </a:xfrm>
          <a:prstGeom prst="rect">
            <a:avLst/>
          </a:prstGeom>
        </p:spPr>
      </p:pic>
      <p:pic>
        <p:nvPicPr>
          <p:cNvPr id="32" name="Picture 31">
            <a:extLst>
              <a:ext uri="{FF2B5EF4-FFF2-40B4-BE49-F238E27FC236}">
                <a16:creationId xmlns:a16="http://schemas.microsoft.com/office/drawing/2014/main" id="{10C5BDDA-46F4-4CAC-A8FF-2A9DB9DC433B}"/>
              </a:ext>
            </a:extLst>
          </p:cNvPr>
          <p:cNvPicPr>
            <a:picLocks noChangeAspect="1"/>
          </p:cNvPicPr>
          <p:nvPr/>
        </p:nvPicPr>
        <p:blipFill rotWithShape="1">
          <a:blip r:embed="rId5"/>
          <a:srcRect t="29156" r="2" b="8401"/>
          <a:stretch/>
        </p:blipFill>
        <p:spPr>
          <a:xfrm>
            <a:off x="4654296" y="299363"/>
            <a:ext cx="7217085" cy="3008188"/>
          </a:xfrm>
          <a:prstGeom prst="rect">
            <a:avLst/>
          </a:prstGeom>
        </p:spPr>
      </p:pic>
      <p:cxnSp>
        <p:nvCxnSpPr>
          <p:cNvPr id="39" name="Straight Connector 38">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in a lab&#10;&#10;Description automatically generated with low confidence">
            <a:extLst>
              <a:ext uri="{FF2B5EF4-FFF2-40B4-BE49-F238E27FC236}">
                <a16:creationId xmlns:a16="http://schemas.microsoft.com/office/drawing/2014/main" id="{B44F1628-794F-45E3-8AA0-BD62B6C2A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15" y="3400880"/>
            <a:ext cx="4090877" cy="2727251"/>
          </a:xfrm>
          <a:prstGeom prst="rect">
            <a:avLst/>
          </a:prstGeom>
        </p:spPr>
      </p:pic>
      <p:sp>
        <p:nvSpPr>
          <p:cNvPr id="2" name="TextBox 1">
            <a:extLst>
              <a:ext uri="{FF2B5EF4-FFF2-40B4-BE49-F238E27FC236}">
                <a16:creationId xmlns:a16="http://schemas.microsoft.com/office/drawing/2014/main" id="{AE05CA58-96E3-473E-A2FE-EFF05E9D1307}"/>
              </a:ext>
            </a:extLst>
          </p:cNvPr>
          <p:cNvSpPr txBox="1"/>
          <p:nvPr/>
        </p:nvSpPr>
        <p:spPr>
          <a:xfrm>
            <a:off x="845761" y="6128131"/>
            <a:ext cx="2436949" cy="307777"/>
          </a:xfrm>
          <a:prstGeom prst="rect">
            <a:avLst/>
          </a:prstGeom>
          <a:noFill/>
        </p:spPr>
        <p:txBody>
          <a:bodyPr wrap="none" rtlCol="0">
            <a:spAutoFit/>
          </a:bodyPr>
          <a:lstStyle/>
          <a:p>
            <a:r>
              <a:rPr lang="en-US" sz="1400" i="1" dirty="0"/>
              <a:t>Photo taken prior to pandemic.</a:t>
            </a:r>
          </a:p>
        </p:txBody>
      </p:sp>
    </p:spTree>
    <p:extLst>
      <p:ext uri="{BB962C8B-B14F-4D97-AF65-F5344CB8AC3E}">
        <p14:creationId xmlns:p14="http://schemas.microsoft.com/office/powerpoint/2010/main" val="853332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eam Rubicon's Emergency Food Assistance Program">
            <a:hlinkClick r:id="" action="ppaction://media"/>
            <a:extLst>
              <a:ext uri="{FF2B5EF4-FFF2-40B4-BE49-F238E27FC236}">
                <a16:creationId xmlns:a16="http://schemas.microsoft.com/office/drawing/2014/main" id="{0FE6CF47-6613-456F-B345-3CC318F681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380038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80D88-5A12-403B-8171-0149E9E876C1}"/>
              </a:ext>
            </a:extLst>
          </p:cNvPr>
          <p:cNvSpPr>
            <a:spLocks noGrp="1"/>
          </p:cNvSpPr>
          <p:nvPr>
            <p:ph type="title"/>
          </p:nvPr>
        </p:nvSpPr>
        <p:spPr/>
        <p:txBody>
          <a:bodyPr/>
          <a:lstStyle/>
          <a:p>
            <a:r>
              <a:rPr lang="en-US" dirty="0"/>
              <a:t>THANK YOU!	</a:t>
            </a:r>
          </a:p>
        </p:txBody>
      </p:sp>
      <p:sp>
        <p:nvSpPr>
          <p:cNvPr id="3" name="Text Placeholder 2">
            <a:extLst>
              <a:ext uri="{FF2B5EF4-FFF2-40B4-BE49-F238E27FC236}">
                <a16:creationId xmlns:a16="http://schemas.microsoft.com/office/drawing/2014/main" id="{862B86E4-BA68-45BF-B61D-1434A554DEA0}"/>
              </a:ext>
            </a:extLst>
          </p:cNvPr>
          <p:cNvSpPr>
            <a:spLocks noGrp="1"/>
          </p:cNvSpPr>
          <p:nvPr>
            <p:ph type="body" idx="1"/>
          </p:nvPr>
        </p:nvSpPr>
        <p:spPr/>
        <p:txBody>
          <a:bodyPr/>
          <a:lstStyle/>
          <a:p>
            <a:r>
              <a:rPr lang="en-US" dirty="0"/>
              <a:t>Special thanks to the Bristol Myers Squibb Foundation. Their financial support of over 11 million dollars allowed TR &amp; PAF to assists these patients </a:t>
            </a:r>
          </a:p>
        </p:txBody>
      </p:sp>
    </p:spTree>
    <p:extLst>
      <p:ext uri="{BB962C8B-B14F-4D97-AF65-F5344CB8AC3E}">
        <p14:creationId xmlns:p14="http://schemas.microsoft.com/office/powerpoint/2010/main" val="954144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C775-9D77-498E-8AB9-3B69FC22363C}"/>
              </a:ext>
            </a:extLst>
          </p:cNvPr>
          <p:cNvSpPr>
            <a:spLocks noGrp="1"/>
          </p:cNvSpPr>
          <p:nvPr>
            <p:ph type="title"/>
          </p:nvPr>
        </p:nvSpPr>
        <p:spPr/>
        <p:txBody>
          <a:bodyPr/>
          <a:lstStyle/>
          <a:p>
            <a:r>
              <a:rPr lang="en-US" dirty="0"/>
              <a:t>References </a:t>
            </a:r>
          </a:p>
        </p:txBody>
      </p:sp>
      <p:sp>
        <p:nvSpPr>
          <p:cNvPr id="6" name="Rectangle 5">
            <a:extLst>
              <a:ext uri="{FF2B5EF4-FFF2-40B4-BE49-F238E27FC236}">
                <a16:creationId xmlns:a16="http://schemas.microsoft.com/office/drawing/2014/main" id="{C67CCB3E-2341-478D-BC77-2F36CE821EB1}"/>
              </a:ext>
            </a:extLst>
          </p:cNvPr>
          <p:cNvSpPr/>
          <p:nvPr/>
        </p:nvSpPr>
        <p:spPr>
          <a:xfrm>
            <a:off x="838199" y="1726547"/>
            <a:ext cx="10349753" cy="5755422"/>
          </a:xfrm>
          <a:prstGeom prst="rect">
            <a:avLst/>
          </a:prstGeom>
        </p:spPr>
        <p:txBody>
          <a:bodyPr wrap="square">
            <a:spAutoFit/>
          </a:bodyPr>
          <a:lstStyle/>
          <a:p>
            <a:r>
              <a:rPr lang="en-US" sz="1600" b="1" dirty="0">
                <a:cs typeface="Calibri" panose="020F0502020204030204" pitchFamily="34" charset="0"/>
              </a:rPr>
              <a:t>The Four Cs of disaster partnering: communication, cooperation, coordination and collaboration. </a:t>
            </a:r>
          </a:p>
          <a:p>
            <a:r>
              <a:rPr lang="en-US" sz="1600" b="1" dirty="0">
                <a:cs typeface="Calibri" panose="020F0502020204030204" pitchFamily="34" charset="0"/>
              </a:rPr>
              <a:t>Martin, E., Nolte, I. and </a:t>
            </a:r>
            <a:r>
              <a:rPr lang="en-US" sz="1600" b="1" dirty="0" err="1">
                <a:cs typeface="Calibri" panose="020F0502020204030204" pitchFamily="34" charset="0"/>
              </a:rPr>
              <a:t>Vitolo</a:t>
            </a:r>
            <a:r>
              <a:rPr lang="en-US" sz="1600" b="1" dirty="0">
                <a:cs typeface="Calibri" panose="020F0502020204030204" pitchFamily="34" charset="0"/>
              </a:rPr>
              <a:t>, E. (2016), Disasters, 40: 621-643. </a:t>
            </a:r>
          </a:p>
          <a:p>
            <a:r>
              <a:rPr lang="en-US" sz="1600" b="1" dirty="0">
                <a:cs typeface="Calibri" panose="020F0502020204030204" pitchFamily="34" charset="0"/>
                <a:hlinkClick r:id="rId2"/>
              </a:rPr>
              <a:t>https://doi.org/10.1111/disa.12173</a:t>
            </a:r>
            <a:r>
              <a:rPr lang="en-US" sz="1600" b="1" dirty="0">
                <a:cs typeface="Calibri" panose="020F0502020204030204" pitchFamily="34" charset="0"/>
              </a:rPr>
              <a:t> </a:t>
            </a:r>
          </a:p>
          <a:p>
            <a:endParaRPr lang="en-US" sz="1600" b="1" dirty="0">
              <a:cs typeface="Calibri" panose="020F0502020204030204" pitchFamily="34" charset="0"/>
            </a:endParaRPr>
          </a:p>
          <a:p>
            <a:r>
              <a:rPr lang="en-US" sz="1600" b="1" dirty="0">
                <a:cs typeface="Calibri" panose="020F0502020204030204" pitchFamily="34" charset="0"/>
              </a:rPr>
              <a:t>Food Insecurity in the U.S. By The Numbers</a:t>
            </a:r>
          </a:p>
          <a:p>
            <a:r>
              <a:rPr lang="en-US" sz="1600" b="1" dirty="0">
                <a:cs typeface="Calibri" panose="020F0502020204030204" pitchFamily="34" charset="0"/>
              </a:rPr>
              <a:t>Silva</a:t>
            </a:r>
          </a:p>
          <a:p>
            <a:r>
              <a:rPr lang="en-US" sz="1600" b="1" dirty="0">
                <a:hlinkClick r:id="rId3"/>
              </a:rPr>
              <a:t>https://www.npr.org/2020/09/27/912486921/food-insecurity-in-the-u-s-by-the-numbers</a:t>
            </a:r>
            <a:r>
              <a:rPr lang="en-US" sz="1600" b="1" dirty="0"/>
              <a:t> </a:t>
            </a:r>
          </a:p>
          <a:p>
            <a:endParaRPr lang="en-US" sz="1600" b="1" dirty="0"/>
          </a:p>
          <a:p>
            <a:r>
              <a:rPr lang="en-US" sz="1600" b="1" dirty="0"/>
              <a:t>Job market remains tight in 2019, as the unemployment rate falls to its lowest level since 1969 : Monthly Labor Review</a:t>
            </a:r>
          </a:p>
          <a:p>
            <a:r>
              <a:rPr lang="en-US" sz="1600" b="1" dirty="0">
                <a:hlinkClick r:id="rId4"/>
              </a:rPr>
              <a:t>https://www.bls.gov/opub/mlr/2020/article/job-market-remains-tight-in-2019-as-the-unemployment-rate-falls-to-its-lowest-level-since-1969.htm#:~:text=The%20national%20unemployment%20rate%20declined,when%20it%20was%203.4%20percent</a:t>
            </a:r>
            <a:r>
              <a:rPr lang="en-US" sz="1600" b="1" dirty="0"/>
              <a:t>. </a:t>
            </a:r>
          </a:p>
          <a:p>
            <a:endParaRPr lang="en-US" sz="1600" b="1" dirty="0"/>
          </a:p>
          <a:p>
            <a:r>
              <a:rPr lang="en-US" sz="1600" b="1" dirty="0">
                <a:solidFill>
                  <a:srgbClr val="333333"/>
                </a:solidFill>
                <a:cs typeface="Calibri" panose="020F0502020204030204" pitchFamily="34" charset="0"/>
              </a:rPr>
              <a:t>The Impact of Coronavirus on Food Insecurity</a:t>
            </a:r>
          </a:p>
          <a:p>
            <a:r>
              <a:rPr lang="en-US" sz="1600" b="1" dirty="0">
                <a:solidFill>
                  <a:srgbClr val="00799E"/>
                </a:solidFill>
                <a:cs typeface="Calibri" panose="020F0502020204030204" pitchFamily="34" charset="0"/>
                <a:hlinkClick r:id="rId5"/>
              </a:rPr>
              <a:t>https://www.feedingamerica.org/research/coronavirus-hunger-research</a:t>
            </a:r>
            <a:endParaRPr lang="en-US" sz="1600" b="1" dirty="0">
              <a:solidFill>
                <a:srgbClr val="00799E"/>
              </a:solidFill>
              <a:cs typeface="Calibri" panose="020F0502020204030204" pitchFamily="34" charset="0"/>
            </a:endParaRPr>
          </a:p>
          <a:p>
            <a:endParaRPr lang="en-US" sz="1600" b="1" dirty="0">
              <a:solidFill>
                <a:srgbClr val="00799E"/>
              </a:solidFill>
              <a:cs typeface="Calibri" panose="020F0502020204030204" pitchFamily="34" charset="0"/>
            </a:endParaRPr>
          </a:p>
          <a:p>
            <a:r>
              <a:rPr lang="en-US" sz="1600" b="1" dirty="0"/>
              <a:t>Bureau of Labor Statistics, U.S. Department of Labor, </a:t>
            </a:r>
            <a:r>
              <a:rPr lang="en-US" sz="1600" b="1" i="1" dirty="0"/>
              <a:t>The Economics Daily</a:t>
            </a:r>
            <a:r>
              <a:rPr lang="en-US" sz="1600" b="1" dirty="0"/>
              <a:t>, Unemployment rate falls to 6.9 percent in October 2020  </a:t>
            </a:r>
          </a:p>
          <a:p>
            <a:r>
              <a:rPr lang="en-US" sz="1600" b="1" dirty="0">
                <a:hlinkClick r:id="rId6" tooltip="Unemployment rate falls to 6.9 percent in October 2020"/>
              </a:rPr>
              <a:t>https://www.bls.gov/opub/ted/2020/unemployment-rate-falls-to-6-point-9-percent-in-october-2020.htm</a:t>
            </a:r>
            <a:r>
              <a:rPr lang="en-US" sz="1600" b="1" dirty="0"/>
              <a:t>  </a:t>
            </a:r>
          </a:p>
          <a:p>
            <a:endParaRPr lang="en-US" sz="1600" b="1" dirty="0">
              <a:solidFill>
                <a:srgbClr val="00799E"/>
              </a:solidFill>
              <a:cs typeface="Calibri" panose="020F0502020204030204" pitchFamily="34" charset="0"/>
            </a:endParaRPr>
          </a:p>
          <a:p>
            <a:endParaRPr lang="en-US" sz="1600" b="1" dirty="0"/>
          </a:p>
          <a:p>
            <a:endParaRPr lang="en-US" sz="1600" b="1" dirty="0"/>
          </a:p>
          <a:p>
            <a:endParaRPr lang="en-US" sz="1600" b="1" dirty="0"/>
          </a:p>
        </p:txBody>
      </p:sp>
    </p:spTree>
    <p:extLst>
      <p:ext uri="{BB962C8B-B14F-4D97-AF65-F5344CB8AC3E}">
        <p14:creationId xmlns:p14="http://schemas.microsoft.com/office/powerpoint/2010/main" val="2360516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AC5B1-3123-4C15-A7AB-ADBA590D065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3D2FE4D-1E06-40A2-A3FF-790E0EDAE41B}"/>
              </a:ext>
            </a:extLst>
          </p:cNvPr>
          <p:cNvSpPr>
            <a:spLocks noGrp="1"/>
          </p:cNvSpPr>
          <p:nvPr>
            <p:ph idx="1"/>
          </p:nvPr>
        </p:nvSpPr>
        <p:spPr>
          <a:xfrm>
            <a:off x="838200" y="1690689"/>
            <a:ext cx="10515600" cy="1738311"/>
          </a:xfrm>
        </p:spPr>
        <p:txBody>
          <a:bodyPr>
            <a:normAutofit/>
          </a:bodyPr>
          <a:lstStyle/>
          <a:p>
            <a:endParaRPr lang="en-US" dirty="0"/>
          </a:p>
        </p:txBody>
      </p:sp>
      <p:pic>
        <p:nvPicPr>
          <p:cNvPr id="5" name="Picture 4" descr="Logo&#10;&#10;Description automatically generated">
            <a:extLst>
              <a:ext uri="{FF2B5EF4-FFF2-40B4-BE49-F238E27FC236}">
                <a16:creationId xmlns:a16="http://schemas.microsoft.com/office/drawing/2014/main" id="{93ECDBC4-490E-49E1-B496-22D25317D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322" y="3429000"/>
            <a:ext cx="3091440" cy="676725"/>
          </a:xfrm>
          <a:prstGeom prst="rect">
            <a:avLst/>
          </a:prstGeom>
        </p:spPr>
      </p:pic>
      <p:pic>
        <p:nvPicPr>
          <p:cNvPr id="6" name="Picture 5">
            <a:extLst>
              <a:ext uri="{FF2B5EF4-FFF2-40B4-BE49-F238E27FC236}">
                <a16:creationId xmlns:a16="http://schemas.microsoft.com/office/drawing/2014/main" id="{755F375B-CF55-446C-BE1A-94741E37F1C4}"/>
              </a:ext>
            </a:extLst>
          </p:cNvPr>
          <p:cNvPicPr>
            <a:picLocks noChangeAspect="1"/>
          </p:cNvPicPr>
          <p:nvPr/>
        </p:nvPicPr>
        <p:blipFill>
          <a:blip r:embed="rId4"/>
          <a:stretch>
            <a:fillRect/>
          </a:stretch>
        </p:blipFill>
        <p:spPr>
          <a:xfrm>
            <a:off x="3929640" y="3429000"/>
            <a:ext cx="3000609" cy="568076"/>
          </a:xfrm>
          <a:prstGeom prst="rect">
            <a:avLst/>
          </a:prstGeom>
        </p:spPr>
      </p:pic>
      <p:sp>
        <p:nvSpPr>
          <p:cNvPr id="9" name="TextBox 8">
            <a:extLst>
              <a:ext uri="{FF2B5EF4-FFF2-40B4-BE49-F238E27FC236}">
                <a16:creationId xmlns:a16="http://schemas.microsoft.com/office/drawing/2014/main" id="{EDFB08DE-E264-4748-98BE-BF5F39C5A473}"/>
              </a:ext>
            </a:extLst>
          </p:cNvPr>
          <p:cNvSpPr txBox="1"/>
          <p:nvPr/>
        </p:nvSpPr>
        <p:spPr>
          <a:xfrm>
            <a:off x="742949" y="4103434"/>
            <a:ext cx="30914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TR’s existing veteran-volunteer force of 120,000 nationwide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Robust Enterprise Management System</a:t>
            </a:r>
            <a:endParaRPr lang="en-US" dirty="0"/>
          </a:p>
        </p:txBody>
      </p:sp>
      <p:sp>
        <p:nvSpPr>
          <p:cNvPr id="10" name="TextBox 9">
            <a:extLst>
              <a:ext uri="{FF2B5EF4-FFF2-40B4-BE49-F238E27FC236}">
                <a16:creationId xmlns:a16="http://schemas.microsoft.com/office/drawing/2014/main" id="{0F5DE453-40D7-48BE-B074-5AB8D40BC0A0}"/>
              </a:ext>
            </a:extLst>
          </p:cNvPr>
          <p:cNvSpPr txBox="1"/>
          <p:nvPr/>
        </p:nvSpPr>
        <p:spPr>
          <a:xfrm>
            <a:off x="3834389" y="4059044"/>
            <a:ext cx="30914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in-depth Case Management support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Experienced financial grant disbursement program</a:t>
            </a:r>
            <a:endParaRPr lang="en-US" dirty="0"/>
          </a:p>
        </p:txBody>
      </p:sp>
      <p:pic>
        <p:nvPicPr>
          <p:cNvPr id="7" name="Picture 6" descr="Logo, company name&#10;&#10;Description automatically generated">
            <a:extLst>
              <a:ext uri="{FF2B5EF4-FFF2-40B4-BE49-F238E27FC236}">
                <a16:creationId xmlns:a16="http://schemas.microsoft.com/office/drawing/2014/main" id="{4D13B56C-A4C5-4828-9213-B41AE6D30E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94" b="24329"/>
          <a:stretch/>
        </p:blipFill>
        <p:spPr>
          <a:xfrm>
            <a:off x="7242707" y="3111135"/>
            <a:ext cx="2071111" cy="992299"/>
          </a:xfrm>
          <a:prstGeom prst="rect">
            <a:avLst/>
          </a:prstGeom>
        </p:spPr>
      </p:pic>
      <p:sp>
        <p:nvSpPr>
          <p:cNvPr id="11" name="TextBox 10">
            <a:extLst>
              <a:ext uri="{FF2B5EF4-FFF2-40B4-BE49-F238E27FC236}">
                <a16:creationId xmlns:a16="http://schemas.microsoft.com/office/drawing/2014/main" id="{AEC2C38A-ACDF-4C1A-B7CD-58D0BC7A2B05}"/>
              </a:ext>
            </a:extLst>
          </p:cNvPr>
          <p:cNvSpPr txBox="1"/>
          <p:nvPr/>
        </p:nvSpPr>
        <p:spPr>
          <a:xfrm>
            <a:off x="7147456" y="4103434"/>
            <a:ext cx="30914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Funding specialty programs to bridge cancer care as well as aid to vulnerable populations</a:t>
            </a:r>
            <a:endParaRPr lang="en-US" dirty="0"/>
          </a:p>
        </p:txBody>
      </p:sp>
    </p:spTree>
    <p:extLst>
      <p:ext uri="{BB962C8B-B14F-4D97-AF65-F5344CB8AC3E}">
        <p14:creationId xmlns:p14="http://schemas.microsoft.com/office/powerpoint/2010/main" val="279140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0115-F64A-4BD8-882A-7777060293F6}"/>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D934446-61EE-420C-A8EE-88CDB34E16D7}"/>
              </a:ext>
            </a:extLst>
          </p:cNvPr>
          <p:cNvSpPr>
            <a:spLocks noGrp="1"/>
          </p:cNvSpPr>
          <p:nvPr>
            <p:ph idx="1"/>
          </p:nvPr>
        </p:nvSpPr>
        <p:spPr>
          <a:xfrm>
            <a:off x="838200" y="1524000"/>
            <a:ext cx="10515600" cy="4652963"/>
          </a:xfrm>
        </p:spPr>
        <p:txBody>
          <a:bodyPr/>
          <a:lstStyle/>
          <a:p>
            <a:r>
              <a:rPr lang="en-US" dirty="0"/>
              <a:t>The global pandemic presented multiple obstacles which forced organizations to think outside the box</a:t>
            </a:r>
          </a:p>
          <a:p>
            <a:r>
              <a:rPr lang="en-US" dirty="0"/>
              <a:t>Team Rubicon (TR) and The Patient Advocate Foundation (PAF) were met with a unique opportunity to leverage the specific skillsets of their respective organizations with the financial support of the Bristol Myers Squibb Foundation  to meet client needs</a:t>
            </a:r>
          </a:p>
          <a:p>
            <a:r>
              <a:rPr lang="en-US" dirty="0"/>
              <a:t>This presentation is an example of how 2 for-impact organizations  applied the </a:t>
            </a:r>
            <a:r>
              <a:rPr lang="en-US" b="1" dirty="0"/>
              <a:t>4 C’s of Disaster Partnering </a:t>
            </a:r>
            <a:r>
              <a:rPr lang="en-US" dirty="0"/>
              <a:t>and leveraged complimentary skills to develop an emergency food assistance program supporting immunocompromised patient</a:t>
            </a:r>
          </a:p>
          <a:p>
            <a:endParaRPr lang="en-US" dirty="0"/>
          </a:p>
          <a:p>
            <a:endParaRPr lang="en-US" dirty="0"/>
          </a:p>
        </p:txBody>
      </p:sp>
    </p:spTree>
    <p:extLst>
      <p:ext uri="{BB962C8B-B14F-4D97-AF65-F5344CB8AC3E}">
        <p14:creationId xmlns:p14="http://schemas.microsoft.com/office/powerpoint/2010/main" val="3615350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ground, outdoor, sidewalk&#10;&#10;Description automatically generated">
            <a:extLst>
              <a:ext uri="{FF2B5EF4-FFF2-40B4-BE49-F238E27FC236}">
                <a16:creationId xmlns:a16="http://schemas.microsoft.com/office/drawing/2014/main" id="{0EDE5F7B-7F34-472B-954E-C59AECD341B8}"/>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11522" y="0"/>
            <a:ext cx="12180478" cy="7308287"/>
          </a:xfrm>
          <a:prstGeom prst="rect">
            <a:avLst/>
          </a:prstGeom>
        </p:spPr>
      </p:pic>
      <p:sp>
        <p:nvSpPr>
          <p:cNvPr id="2" name="Title 1">
            <a:extLst>
              <a:ext uri="{FF2B5EF4-FFF2-40B4-BE49-F238E27FC236}">
                <a16:creationId xmlns:a16="http://schemas.microsoft.com/office/drawing/2014/main" id="{ADB09463-F1CD-4E08-AA84-870E74E3B249}"/>
              </a:ext>
            </a:extLst>
          </p:cNvPr>
          <p:cNvSpPr>
            <a:spLocks noGrp="1"/>
          </p:cNvSpPr>
          <p:nvPr>
            <p:ph type="title"/>
          </p:nvPr>
        </p:nvSpPr>
        <p:spPr/>
        <p:txBody>
          <a:bodyPr/>
          <a:lstStyle/>
          <a:p>
            <a:r>
              <a:rPr lang="en-US" dirty="0"/>
              <a:t>Implications of COVID-19 </a:t>
            </a:r>
            <a:br>
              <a:rPr lang="en-US" dirty="0"/>
            </a:br>
            <a:r>
              <a:rPr lang="en-US" dirty="0"/>
              <a:t>for perspective…</a:t>
            </a:r>
          </a:p>
        </p:txBody>
      </p:sp>
      <p:sp>
        <p:nvSpPr>
          <p:cNvPr id="3" name="Content Placeholder 2">
            <a:extLst>
              <a:ext uri="{FF2B5EF4-FFF2-40B4-BE49-F238E27FC236}">
                <a16:creationId xmlns:a16="http://schemas.microsoft.com/office/drawing/2014/main" id="{5226C3FC-ADCC-4D5F-85FF-DF2DDE027C7E}"/>
              </a:ext>
            </a:extLst>
          </p:cNvPr>
          <p:cNvSpPr>
            <a:spLocks noGrp="1"/>
          </p:cNvSpPr>
          <p:nvPr>
            <p:ph sz="half" idx="1"/>
          </p:nvPr>
        </p:nvSpPr>
        <p:spPr>
          <a:xfrm>
            <a:off x="838200" y="1673658"/>
            <a:ext cx="4095750" cy="4351338"/>
          </a:xfrm>
        </p:spPr>
        <p:txBody>
          <a:bodyPr/>
          <a:lstStyle/>
          <a:p>
            <a:pPr marL="0" indent="0">
              <a:buNone/>
            </a:pPr>
            <a:r>
              <a:rPr lang="en-US" sz="4000" dirty="0"/>
              <a:t>2019</a:t>
            </a:r>
          </a:p>
          <a:p>
            <a:r>
              <a:rPr lang="en-US" dirty="0"/>
              <a:t>Food insecurity was 35.2 million or 1 in 9 people (</a:t>
            </a:r>
            <a:r>
              <a:rPr lang="en-US" i="1" dirty="0"/>
              <a:t>20yr low</a:t>
            </a:r>
            <a:r>
              <a:rPr lang="en-US" dirty="0"/>
              <a:t>)</a:t>
            </a:r>
          </a:p>
          <a:p>
            <a:r>
              <a:rPr lang="en-US" dirty="0"/>
              <a:t>Unemployment rate dropped as low as 3.5% (</a:t>
            </a:r>
            <a:r>
              <a:rPr lang="en-US" i="1" dirty="0"/>
              <a:t>lowest reported since 1969</a:t>
            </a:r>
            <a:r>
              <a:rPr lang="en-US" dirty="0"/>
              <a:t>) </a:t>
            </a:r>
          </a:p>
        </p:txBody>
      </p:sp>
      <p:sp>
        <p:nvSpPr>
          <p:cNvPr id="4" name="Content Placeholder 3">
            <a:extLst>
              <a:ext uri="{FF2B5EF4-FFF2-40B4-BE49-F238E27FC236}">
                <a16:creationId xmlns:a16="http://schemas.microsoft.com/office/drawing/2014/main" id="{33CD9BB3-861A-4845-880E-FFBE4835EF50}"/>
              </a:ext>
            </a:extLst>
          </p:cNvPr>
          <p:cNvSpPr>
            <a:spLocks noGrp="1"/>
          </p:cNvSpPr>
          <p:nvPr>
            <p:ph sz="half" idx="2"/>
          </p:nvPr>
        </p:nvSpPr>
        <p:spPr>
          <a:xfrm>
            <a:off x="7241766" y="1690688"/>
            <a:ext cx="4095751" cy="4351338"/>
          </a:xfrm>
        </p:spPr>
        <p:txBody>
          <a:bodyPr>
            <a:normAutofit/>
          </a:bodyPr>
          <a:lstStyle/>
          <a:p>
            <a:pPr marL="0" indent="0">
              <a:buNone/>
            </a:pPr>
            <a:r>
              <a:rPr lang="en-US" sz="4000" dirty="0"/>
              <a:t>2020</a:t>
            </a:r>
          </a:p>
          <a:p>
            <a:r>
              <a:rPr lang="en-US" dirty="0"/>
              <a:t>Food insecurity increased to 45 million or 1 in 7 people</a:t>
            </a:r>
          </a:p>
          <a:p>
            <a:r>
              <a:rPr lang="en-US" dirty="0"/>
              <a:t>Unemployment rose to 14.7% (</a:t>
            </a:r>
            <a:r>
              <a:rPr lang="en-US" i="1" dirty="0"/>
              <a:t>reflecting the largest monthly increase and the highest rate since 1948</a:t>
            </a:r>
            <a:r>
              <a:rPr lang="en-US" dirty="0"/>
              <a:t>)</a:t>
            </a:r>
          </a:p>
        </p:txBody>
      </p:sp>
      <p:pic>
        <p:nvPicPr>
          <p:cNvPr id="6" name="Picture 5">
            <a:extLst>
              <a:ext uri="{FF2B5EF4-FFF2-40B4-BE49-F238E27FC236}">
                <a16:creationId xmlns:a16="http://schemas.microsoft.com/office/drawing/2014/main" id="{E5956FC8-036F-4C5D-B03A-92A7037AF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0132" y="2308705"/>
            <a:ext cx="1679168" cy="1679168"/>
          </a:xfrm>
          <a:prstGeom prst="rect">
            <a:avLst/>
          </a:prstGeom>
        </p:spPr>
      </p:pic>
      <p:cxnSp>
        <p:nvCxnSpPr>
          <p:cNvPr id="8" name="Straight Arrow Connector 7">
            <a:extLst>
              <a:ext uri="{FF2B5EF4-FFF2-40B4-BE49-F238E27FC236}">
                <a16:creationId xmlns:a16="http://schemas.microsoft.com/office/drawing/2014/main" id="{2FF68057-3D67-4E9F-9B16-137900067276}"/>
              </a:ext>
            </a:extLst>
          </p:cNvPr>
          <p:cNvCxnSpPr>
            <a:cxnSpLocks/>
          </p:cNvCxnSpPr>
          <p:nvPr/>
        </p:nvCxnSpPr>
        <p:spPr>
          <a:xfrm>
            <a:off x="5260050" y="4258541"/>
            <a:ext cx="1675534" cy="0"/>
          </a:xfrm>
          <a:prstGeom prst="straightConnector1">
            <a:avLst/>
          </a:prstGeom>
          <a:ln w="76200">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76094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ky, outdoor, tree&#10;&#10;Description automatically generated">
            <a:extLst>
              <a:ext uri="{FF2B5EF4-FFF2-40B4-BE49-F238E27FC236}">
                <a16:creationId xmlns:a16="http://schemas.microsoft.com/office/drawing/2014/main" id="{4C80355C-7B48-442F-BA21-49BDF8610BED}"/>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0" y="91440"/>
            <a:ext cx="12192000" cy="6766560"/>
          </a:xfrm>
          <a:prstGeom prst="rect">
            <a:avLst/>
          </a:prstGeom>
        </p:spPr>
      </p:pic>
      <p:sp>
        <p:nvSpPr>
          <p:cNvPr id="2" name="Title 1">
            <a:extLst>
              <a:ext uri="{FF2B5EF4-FFF2-40B4-BE49-F238E27FC236}">
                <a16:creationId xmlns:a16="http://schemas.microsoft.com/office/drawing/2014/main" id="{7B3AE419-E8F0-49A9-A5D6-48B223BEFE45}"/>
              </a:ext>
            </a:extLst>
          </p:cNvPr>
          <p:cNvSpPr>
            <a:spLocks noGrp="1"/>
          </p:cNvSpPr>
          <p:nvPr>
            <p:ph type="title"/>
          </p:nvPr>
        </p:nvSpPr>
        <p:spPr>
          <a:xfrm>
            <a:off x="642256" y="243104"/>
            <a:ext cx="10515600" cy="1325563"/>
          </a:xfrm>
        </p:spPr>
        <p:txBody>
          <a:bodyPr/>
          <a:lstStyle/>
          <a:p>
            <a:r>
              <a:rPr lang="en-US" b="1" dirty="0"/>
              <a:t>Immunocompromised Patients:  </a:t>
            </a:r>
            <a:br>
              <a:rPr lang="en-US" b="1" dirty="0"/>
            </a:br>
            <a:r>
              <a:rPr lang="en-US" b="1" dirty="0"/>
              <a:t>Pre-Pandemic</a:t>
            </a:r>
          </a:p>
        </p:txBody>
      </p:sp>
      <p:pic>
        <p:nvPicPr>
          <p:cNvPr id="5" name="Picture 4">
            <a:extLst>
              <a:ext uri="{FF2B5EF4-FFF2-40B4-BE49-F238E27FC236}">
                <a16:creationId xmlns:a16="http://schemas.microsoft.com/office/drawing/2014/main" id="{C5E8045D-BF39-4A70-BEB5-F0CC9B9B47F0}"/>
              </a:ext>
            </a:extLst>
          </p:cNvPr>
          <p:cNvPicPr>
            <a:picLocks noChangeAspect="1"/>
          </p:cNvPicPr>
          <p:nvPr/>
        </p:nvPicPr>
        <p:blipFill>
          <a:blip r:embed="rId4"/>
          <a:stretch>
            <a:fillRect/>
          </a:stretch>
        </p:blipFill>
        <p:spPr>
          <a:xfrm>
            <a:off x="395932" y="3429000"/>
            <a:ext cx="4742993" cy="3039858"/>
          </a:xfrm>
          <a:prstGeom prst="rect">
            <a:avLst/>
          </a:prstGeom>
        </p:spPr>
      </p:pic>
      <p:sp>
        <p:nvSpPr>
          <p:cNvPr id="8" name="TextBox 7">
            <a:extLst>
              <a:ext uri="{FF2B5EF4-FFF2-40B4-BE49-F238E27FC236}">
                <a16:creationId xmlns:a16="http://schemas.microsoft.com/office/drawing/2014/main" id="{7B0785BE-7021-4B4A-AE9E-3DB1F0C8EA13}"/>
              </a:ext>
            </a:extLst>
          </p:cNvPr>
          <p:cNvSpPr txBox="1"/>
          <p:nvPr/>
        </p:nvSpPr>
        <p:spPr>
          <a:xfrm>
            <a:off x="0" y="1527661"/>
            <a:ext cx="6097508" cy="1815882"/>
          </a:xfrm>
          <a:prstGeom prst="rect">
            <a:avLst/>
          </a:prstGeom>
          <a:noFill/>
        </p:spPr>
        <p:txBody>
          <a:bodyPr wrap="square">
            <a:spAutoFit/>
          </a:bodyPr>
          <a:lstStyle/>
          <a:p>
            <a:pPr algn="ctr"/>
            <a:r>
              <a:rPr lang="en-US" sz="2800" dirty="0"/>
              <a:t>When asked about the level of their financial stress:</a:t>
            </a:r>
          </a:p>
          <a:p>
            <a:pPr algn="ctr"/>
            <a:r>
              <a:rPr lang="en-US" sz="2800" b="1" dirty="0"/>
              <a:t>78% </a:t>
            </a:r>
            <a:r>
              <a:rPr lang="en-US" sz="2800" dirty="0"/>
              <a:t>experienced ‘high’ or ‘overwhelming’ levels</a:t>
            </a:r>
          </a:p>
        </p:txBody>
      </p:sp>
      <p:pic>
        <p:nvPicPr>
          <p:cNvPr id="9" name="Picture 8">
            <a:extLst>
              <a:ext uri="{FF2B5EF4-FFF2-40B4-BE49-F238E27FC236}">
                <a16:creationId xmlns:a16="http://schemas.microsoft.com/office/drawing/2014/main" id="{C7BCA4CC-4117-444E-88E7-C1047CD408DB}"/>
              </a:ext>
            </a:extLst>
          </p:cNvPr>
          <p:cNvPicPr>
            <a:picLocks noChangeAspect="1"/>
          </p:cNvPicPr>
          <p:nvPr/>
        </p:nvPicPr>
        <p:blipFill>
          <a:blip r:embed="rId5"/>
          <a:stretch>
            <a:fillRect/>
          </a:stretch>
        </p:blipFill>
        <p:spPr>
          <a:xfrm>
            <a:off x="6874712" y="1408208"/>
            <a:ext cx="3264956" cy="2673935"/>
          </a:xfrm>
          <a:prstGeom prst="rect">
            <a:avLst/>
          </a:prstGeom>
        </p:spPr>
      </p:pic>
      <p:sp>
        <p:nvSpPr>
          <p:cNvPr id="10" name="TextBox 9">
            <a:extLst>
              <a:ext uri="{FF2B5EF4-FFF2-40B4-BE49-F238E27FC236}">
                <a16:creationId xmlns:a16="http://schemas.microsoft.com/office/drawing/2014/main" id="{36F21091-445F-4E6E-8893-FDBA097E75CF}"/>
              </a:ext>
            </a:extLst>
          </p:cNvPr>
          <p:cNvSpPr txBox="1"/>
          <p:nvPr/>
        </p:nvSpPr>
        <p:spPr>
          <a:xfrm>
            <a:off x="6525046" y="4477715"/>
            <a:ext cx="4828754" cy="1200329"/>
          </a:xfrm>
          <a:prstGeom prst="rect">
            <a:avLst/>
          </a:prstGeom>
          <a:noFill/>
        </p:spPr>
        <p:txBody>
          <a:bodyPr wrap="square">
            <a:spAutoFit/>
          </a:bodyPr>
          <a:lstStyle/>
          <a:p>
            <a:pPr algn="ctr"/>
            <a:r>
              <a:rPr lang="en-US" sz="2400" dirty="0"/>
              <a:t>More than75% of patients with cancer, RA and MS reported an annual income &lt;$48,000</a:t>
            </a:r>
          </a:p>
        </p:txBody>
      </p:sp>
    </p:spTree>
    <p:extLst>
      <p:ext uri="{BB962C8B-B14F-4D97-AF65-F5344CB8AC3E}">
        <p14:creationId xmlns:p14="http://schemas.microsoft.com/office/powerpoint/2010/main" val="3123342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ky, outdoor, tree&#10;&#10;Description automatically generated">
            <a:extLst>
              <a:ext uri="{FF2B5EF4-FFF2-40B4-BE49-F238E27FC236}">
                <a16:creationId xmlns:a16="http://schemas.microsoft.com/office/drawing/2014/main" id="{4C80355C-7B48-442F-BA21-49BDF8610BED}"/>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0" y="45720"/>
            <a:ext cx="12192000" cy="6766560"/>
          </a:xfrm>
          <a:prstGeom prst="rect">
            <a:avLst/>
          </a:prstGeom>
        </p:spPr>
      </p:pic>
      <p:sp>
        <p:nvSpPr>
          <p:cNvPr id="2" name="Title 1">
            <a:extLst>
              <a:ext uri="{FF2B5EF4-FFF2-40B4-BE49-F238E27FC236}">
                <a16:creationId xmlns:a16="http://schemas.microsoft.com/office/drawing/2014/main" id="{7B3AE419-E8F0-49A9-A5D6-48B223BEFE45}"/>
              </a:ext>
            </a:extLst>
          </p:cNvPr>
          <p:cNvSpPr>
            <a:spLocks noGrp="1"/>
          </p:cNvSpPr>
          <p:nvPr>
            <p:ph type="title"/>
          </p:nvPr>
        </p:nvSpPr>
        <p:spPr>
          <a:xfrm>
            <a:off x="642256" y="-186979"/>
            <a:ext cx="11549744" cy="1325563"/>
          </a:xfrm>
        </p:spPr>
        <p:txBody>
          <a:bodyPr/>
          <a:lstStyle/>
          <a:p>
            <a:r>
              <a:rPr lang="en-US" b="1" dirty="0"/>
              <a:t>Immunocompromised Patients:  Post-Pandemic</a:t>
            </a:r>
          </a:p>
        </p:txBody>
      </p:sp>
      <p:pic>
        <p:nvPicPr>
          <p:cNvPr id="11" name="Picture 10">
            <a:extLst>
              <a:ext uri="{FF2B5EF4-FFF2-40B4-BE49-F238E27FC236}">
                <a16:creationId xmlns:a16="http://schemas.microsoft.com/office/drawing/2014/main" id="{743FDE15-6227-47E8-BF10-9BC251335D7F}"/>
              </a:ext>
            </a:extLst>
          </p:cNvPr>
          <p:cNvPicPr>
            <a:picLocks noChangeAspect="1"/>
          </p:cNvPicPr>
          <p:nvPr/>
        </p:nvPicPr>
        <p:blipFill>
          <a:blip r:embed="rId4"/>
          <a:stretch>
            <a:fillRect/>
          </a:stretch>
        </p:blipFill>
        <p:spPr>
          <a:xfrm>
            <a:off x="642256" y="905885"/>
            <a:ext cx="9131760" cy="5709962"/>
          </a:xfrm>
          <a:prstGeom prst="rect">
            <a:avLst/>
          </a:prstGeom>
        </p:spPr>
      </p:pic>
    </p:spTree>
    <p:extLst>
      <p:ext uri="{BB962C8B-B14F-4D97-AF65-F5344CB8AC3E}">
        <p14:creationId xmlns:p14="http://schemas.microsoft.com/office/powerpoint/2010/main" val="1769777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descr="Coronavirus">
            <a:extLst>
              <a:ext uri="{FF2B5EF4-FFF2-40B4-BE49-F238E27FC236}">
                <a16:creationId xmlns:a16="http://schemas.microsoft.com/office/drawing/2014/main" id="{D28DA0B4-6104-45C8-8B8A-F4DEB72CCB5E}"/>
              </a:ext>
            </a:extLst>
          </p:cNvPr>
          <p:cNvPicPr>
            <a:picLocks noChangeAspect="1" noChangeArrowheads="1"/>
          </p:cNvPicPr>
          <p:nvPr/>
        </p:nvPicPr>
        <p:blipFill>
          <a:blip r:embed="rId3">
            <a:alphaModFix amt="15000"/>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atural Disaster Seasons Are A Great Time To Talk Pollution Insurance -  Environmental Risk Managers, Inc.">
            <a:extLst>
              <a:ext uri="{FF2B5EF4-FFF2-40B4-BE49-F238E27FC236}">
                <a16:creationId xmlns:a16="http://schemas.microsoft.com/office/drawing/2014/main" id="{DC338873-EB9A-4841-B39C-1C304841D86B}"/>
              </a:ext>
            </a:extLst>
          </p:cNvPr>
          <p:cNvPicPr>
            <a:picLocks noChangeAspect="1" noChangeArrowheads="1"/>
          </p:cNvPicPr>
          <p:nvPr/>
        </p:nvPicPr>
        <p:blipFill rotWithShape="1">
          <a:blip r:embed="rId4">
            <a:alphaModFix amt="85000"/>
            <a:extLst>
              <a:ext uri="{28A0092B-C50C-407E-A947-70E740481C1C}">
                <a14:useLocalDpi xmlns:a14="http://schemas.microsoft.com/office/drawing/2010/main" val="0"/>
              </a:ext>
            </a:extLst>
          </a:blip>
          <a:srcRect l="7111" r="2" b="2"/>
          <a:stretch/>
        </p:blipFill>
        <p:spPr bwMode="auto">
          <a:xfrm>
            <a:off x="-9524" y="4321094"/>
            <a:ext cx="4935964" cy="2555956"/>
          </a:xfrm>
          <a:prstGeom prst="rect">
            <a:avLst/>
          </a:prstGeom>
          <a:solidFill>
            <a:srgbClr val="FFFFFF">
              <a:alpha val="90000"/>
            </a:srgbClr>
          </a:solidFill>
        </p:spPr>
      </p:pic>
      <p:pic>
        <p:nvPicPr>
          <p:cNvPr id="9" name="Content Placeholder 8" descr="Logo&#10;&#10;Description automatically generated">
            <a:extLst>
              <a:ext uri="{FF2B5EF4-FFF2-40B4-BE49-F238E27FC236}">
                <a16:creationId xmlns:a16="http://schemas.microsoft.com/office/drawing/2014/main" id="{5D7C56EC-A705-4D0C-A853-F2DB33C5F88E}"/>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32342" y="5914234"/>
            <a:ext cx="5181600" cy="1134266"/>
          </a:xfrm>
        </p:spPr>
      </p:pic>
      <p:pic>
        <p:nvPicPr>
          <p:cNvPr id="12" name="Content Placeholder 11">
            <a:extLst>
              <a:ext uri="{FF2B5EF4-FFF2-40B4-BE49-F238E27FC236}">
                <a16:creationId xmlns:a16="http://schemas.microsoft.com/office/drawing/2014/main" id="{6F956FBC-D74B-48CB-935A-B787D7352FFD}"/>
              </a:ext>
            </a:extLst>
          </p:cNvPr>
          <p:cNvPicPr>
            <a:picLocks noGrp="1" noChangeAspect="1"/>
          </p:cNvPicPr>
          <p:nvPr>
            <p:ph sz="half" idx="2"/>
          </p:nvPr>
        </p:nvPicPr>
        <p:blipFill rotWithShape="1">
          <a:blip r:embed="rId6">
            <a:alphaModFix amt="85000"/>
            <a:extLst>
              <a:ext uri="{28A0092B-C50C-407E-A947-70E740481C1C}">
                <a14:useLocalDpi xmlns:a14="http://schemas.microsoft.com/office/drawing/2010/main" val="0"/>
              </a:ext>
            </a:extLst>
          </a:blip>
          <a:srcRect l="1655" t="4134" r="55593" b="10734"/>
          <a:stretch/>
        </p:blipFill>
        <p:spPr>
          <a:xfrm>
            <a:off x="7142744" y="4311247"/>
            <a:ext cx="5107622" cy="2546753"/>
          </a:xfrm>
        </p:spPr>
      </p:pic>
      <p:pic>
        <p:nvPicPr>
          <p:cNvPr id="13" name="Picture 12">
            <a:extLst>
              <a:ext uri="{FF2B5EF4-FFF2-40B4-BE49-F238E27FC236}">
                <a16:creationId xmlns:a16="http://schemas.microsoft.com/office/drawing/2014/main" id="{1DF6018D-5DDF-4DE8-AFC1-56A8D6FF7D9A}"/>
              </a:ext>
            </a:extLst>
          </p:cNvPr>
          <p:cNvPicPr>
            <a:picLocks noChangeAspect="1"/>
          </p:cNvPicPr>
          <p:nvPr/>
        </p:nvPicPr>
        <p:blipFill>
          <a:blip r:embed="rId7"/>
          <a:stretch>
            <a:fillRect/>
          </a:stretch>
        </p:blipFill>
        <p:spPr>
          <a:xfrm>
            <a:off x="7421205" y="5884868"/>
            <a:ext cx="4485280" cy="849155"/>
          </a:xfrm>
          <a:prstGeom prst="rect">
            <a:avLst/>
          </a:prstGeom>
        </p:spPr>
      </p:pic>
      <p:graphicFrame>
        <p:nvGraphicFramePr>
          <p:cNvPr id="20" name="Diagram 19">
            <a:extLst>
              <a:ext uri="{FF2B5EF4-FFF2-40B4-BE49-F238E27FC236}">
                <a16:creationId xmlns:a16="http://schemas.microsoft.com/office/drawing/2014/main" id="{09C96E01-C159-4464-9EF0-0185D5D77531}"/>
              </a:ext>
            </a:extLst>
          </p:cNvPr>
          <p:cNvGraphicFramePr/>
          <p:nvPr>
            <p:extLst>
              <p:ext uri="{D42A27DB-BD31-4B8C-83A1-F6EECF244321}">
                <p14:modId xmlns:p14="http://schemas.microsoft.com/office/powerpoint/2010/main" val="3739059323"/>
              </p:ext>
            </p:extLst>
          </p:nvPr>
        </p:nvGraphicFramePr>
        <p:xfrm>
          <a:off x="1234047" y="1394934"/>
          <a:ext cx="9723908" cy="50194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descr="Logo, company name&#10;&#10;Description automatically generated">
            <a:extLst>
              <a:ext uri="{FF2B5EF4-FFF2-40B4-BE49-F238E27FC236}">
                <a16:creationId xmlns:a16="http://schemas.microsoft.com/office/drawing/2014/main" id="{E49AC7C9-7F94-4099-8B90-A5E96F8AB9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72627" y="-294694"/>
            <a:ext cx="2246745" cy="2246745"/>
          </a:xfrm>
          <a:prstGeom prst="rect">
            <a:avLst/>
          </a:prstGeom>
        </p:spPr>
      </p:pic>
    </p:spTree>
    <p:extLst>
      <p:ext uri="{BB962C8B-B14F-4D97-AF65-F5344CB8AC3E}">
        <p14:creationId xmlns:p14="http://schemas.microsoft.com/office/powerpoint/2010/main" val="258819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ofa, seat&#10;&#10;Description automatically generated">
            <a:extLst>
              <a:ext uri="{FF2B5EF4-FFF2-40B4-BE49-F238E27FC236}">
                <a16:creationId xmlns:a16="http://schemas.microsoft.com/office/drawing/2014/main" id="{A6F8E30F-3CD6-4C1B-B3AE-F6CFF9945D75}"/>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b="15846"/>
          <a:stretch/>
        </p:blipFill>
        <p:spPr>
          <a:xfrm>
            <a:off x="4482" y="1"/>
            <a:ext cx="12221693" cy="6858000"/>
          </a:xfrm>
          <a:prstGeom prst="rect">
            <a:avLst/>
          </a:prstGeom>
          <a:effectLst/>
        </p:spPr>
      </p:pic>
      <p:graphicFrame>
        <p:nvGraphicFramePr>
          <p:cNvPr id="5" name="Diagram 4">
            <a:extLst>
              <a:ext uri="{FF2B5EF4-FFF2-40B4-BE49-F238E27FC236}">
                <a16:creationId xmlns:a16="http://schemas.microsoft.com/office/drawing/2014/main" id="{41CC45DF-9C7B-4496-AAA8-89DD2F414566}"/>
              </a:ext>
            </a:extLst>
          </p:cNvPr>
          <p:cNvGraphicFramePr/>
          <p:nvPr>
            <p:extLst>
              <p:ext uri="{D42A27DB-BD31-4B8C-83A1-F6EECF244321}">
                <p14:modId xmlns:p14="http://schemas.microsoft.com/office/powerpoint/2010/main" val="2476874683"/>
              </p:ext>
            </p:extLst>
          </p:nvPr>
        </p:nvGraphicFramePr>
        <p:xfrm>
          <a:off x="396686" y="353556"/>
          <a:ext cx="11437284" cy="61508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39BA7FC6-0C46-4BA2-9F67-A24875122F30}"/>
              </a:ext>
            </a:extLst>
          </p:cNvPr>
          <p:cNvSpPr>
            <a:spLocks noGrp="1"/>
          </p:cNvSpPr>
          <p:nvPr>
            <p:ph type="title"/>
          </p:nvPr>
        </p:nvSpPr>
        <p:spPr>
          <a:xfrm>
            <a:off x="3502498" y="2766218"/>
            <a:ext cx="5187004" cy="1325563"/>
          </a:xfrm>
        </p:spPr>
        <p:txBody>
          <a:bodyPr>
            <a:noAutofit/>
          </a:bodyPr>
          <a:lstStyle/>
          <a:p>
            <a:pPr algn="ctr"/>
            <a:r>
              <a:rPr lang="en-US" sz="2800" b="1" dirty="0"/>
              <a:t>THE 4 C’S </a:t>
            </a:r>
            <a:br>
              <a:rPr lang="en-US" sz="2800" b="1" dirty="0"/>
            </a:br>
            <a:r>
              <a:rPr lang="en-US" sz="2800" b="1" dirty="0"/>
              <a:t>OF DISASTER </a:t>
            </a:r>
            <a:br>
              <a:rPr lang="en-US" sz="2800" b="1" dirty="0"/>
            </a:br>
            <a:r>
              <a:rPr lang="en-US" sz="2800" b="1" dirty="0"/>
              <a:t>PARTNERING</a:t>
            </a:r>
          </a:p>
        </p:txBody>
      </p:sp>
    </p:spTree>
    <p:extLst>
      <p:ext uri="{BB962C8B-B14F-4D97-AF65-F5344CB8AC3E}">
        <p14:creationId xmlns:p14="http://schemas.microsoft.com/office/powerpoint/2010/main" val="1038318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AC5B1-3123-4C15-A7AB-ADBA590D0654}"/>
              </a:ext>
            </a:extLst>
          </p:cNvPr>
          <p:cNvSpPr>
            <a:spLocks noGrp="1"/>
          </p:cNvSpPr>
          <p:nvPr>
            <p:ph type="title"/>
          </p:nvPr>
        </p:nvSpPr>
        <p:spPr>
          <a:xfrm>
            <a:off x="8014996" y="642594"/>
            <a:ext cx="3732244" cy="1702952"/>
          </a:xfrm>
        </p:spPr>
        <p:txBody>
          <a:bodyPr>
            <a:normAutofit/>
          </a:bodyPr>
          <a:lstStyle/>
          <a:p>
            <a:r>
              <a:rPr lang="en-US" sz="4100"/>
              <a:t>Communication	</a:t>
            </a:r>
          </a:p>
        </p:txBody>
      </p:sp>
      <p:sp>
        <p:nvSpPr>
          <p:cNvPr id="40" name="Rectangle 23">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25">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42" name="Rectangle 27">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Call center">
            <a:extLst>
              <a:ext uri="{FF2B5EF4-FFF2-40B4-BE49-F238E27FC236}">
                <a16:creationId xmlns:a16="http://schemas.microsoft.com/office/drawing/2014/main" id="{D22A4567-3280-4D7C-B517-F62AC8DC13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8139" y="810881"/>
            <a:ext cx="2945339" cy="2945339"/>
          </a:xfrm>
          <a:prstGeom prst="rect">
            <a:avLst/>
          </a:prstGeom>
        </p:spPr>
      </p:pic>
      <p:sp>
        <p:nvSpPr>
          <p:cNvPr id="43" name="Rectangle 29">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Graphic 16" descr="Internet">
            <a:extLst>
              <a:ext uri="{FF2B5EF4-FFF2-40B4-BE49-F238E27FC236}">
                <a16:creationId xmlns:a16="http://schemas.microsoft.com/office/drawing/2014/main" id="{04D5B0D5-9628-4117-A35B-5280193FA9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34378" y="810882"/>
            <a:ext cx="1812575" cy="1812575"/>
          </a:xfrm>
          <a:prstGeom prst="rect">
            <a:avLst/>
          </a:prstGeom>
        </p:spPr>
      </p:pic>
      <p:sp>
        <p:nvSpPr>
          <p:cNvPr id="44" name="Rectangle 31">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18" descr="Document">
            <a:extLst>
              <a:ext uri="{FF2B5EF4-FFF2-40B4-BE49-F238E27FC236}">
                <a16:creationId xmlns:a16="http://schemas.microsoft.com/office/drawing/2014/main" id="{3CF9DBE1-76D1-48D0-B926-1F74B77B7A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9789" y="4279769"/>
            <a:ext cx="1762038" cy="1762038"/>
          </a:xfrm>
          <a:prstGeom prst="rect">
            <a:avLst/>
          </a:prstGeom>
        </p:spPr>
      </p:pic>
      <p:sp>
        <p:nvSpPr>
          <p:cNvPr id="45" name="Rectangle 33">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Smart Phone">
            <a:extLst>
              <a:ext uri="{FF2B5EF4-FFF2-40B4-BE49-F238E27FC236}">
                <a16:creationId xmlns:a16="http://schemas.microsoft.com/office/drawing/2014/main" id="{D1145688-D5D8-4F98-9C9A-5A6A0B4EBB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3497" y="3357450"/>
            <a:ext cx="2434338" cy="2434338"/>
          </a:xfrm>
          <a:prstGeom prst="rect">
            <a:avLst/>
          </a:prstGeom>
        </p:spPr>
      </p:pic>
      <p:sp>
        <p:nvSpPr>
          <p:cNvPr id="3" name="Content Placeholder 2">
            <a:extLst>
              <a:ext uri="{FF2B5EF4-FFF2-40B4-BE49-F238E27FC236}">
                <a16:creationId xmlns:a16="http://schemas.microsoft.com/office/drawing/2014/main" id="{93D2FE4D-1E06-40A2-A3FF-790E0EDAE41B}"/>
              </a:ext>
            </a:extLst>
          </p:cNvPr>
          <p:cNvSpPr>
            <a:spLocks noGrp="1"/>
          </p:cNvSpPr>
          <p:nvPr>
            <p:ph idx="1"/>
          </p:nvPr>
        </p:nvSpPr>
        <p:spPr>
          <a:xfrm>
            <a:off x="8014995" y="2623457"/>
            <a:ext cx="3732245" cy="3589615"/>
          </a:xfrm>
        </p:spPr>
        <p:txBody>
          <a:bodyPr>
            <a:normAutofit/>
          </a:bodyPr>
          <a:lstStyle/>
          <a:p>
            <a:r>
              <a:rPr lang="en-US" sz="1800"/>
              <a:t>Contributing factors to effective communication</a:t>
            </a:r>
          </a:p>
          <a:p>
            <a:pPr lvl="1"/>
            <a:r>
              <a:rPr lang="en-US" sz="1800"/>
              <a:t>COVID Environment</a:t>
            </a:r>
          </a:p>
          <a:p>
            <a:pPr lvl="1"/>
            <a:r>
              <a:rPr lang="en-US" sz="1800"/>
              <a:t>Scale of operation</a:t>
            </a:r>
          </a:p>
          <a:p>
            <a:pPr lvl="1"/>
            <a:r>
              <a:rPr lang="en-US" sz="1800"/>
              <a:t>Audience (Patient makeup and vulnerabilities) </a:t>
            </a:r>
          </a:p>
          <a:p>
            <a:pPr lvl="1"/>
            <a:r>
              <a:rPr lang="en-US" sz="1800"/>
              <a:t>Interorganizational communication processes</a:t>
            </a:r>
          </a:p>
        </p:txBody>
      </p:sp>
    </p:spTree>
    <p:extLst>
      <p:ext uri="{BB962C8B-B14F-4D97-AF65-F5344CB8AC3E}">
        <p14:creationId xmlns:p14="http://schemas.microsoft.com/office/powerpoint/2010/main" val="423111116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E065-0392-4C15-9BC4-8ACA70DC26FB}"/>
              </a:ext>
            </a:extLst>
          </p:cNvPr>
          <p:cNvSpPr>
            <a:spLocks noGrp="1"/>
          </p:cNvSpPr>
          <p:nvPr>
            <p:ph type="title"/>
          </p:nvPr>
        </p:nvSpPr>
        <p:spPr>
          <a:xfrm>
            <a:off x="339151" y="3561347"/>
            <a:ext cx="3290887" cy="1011656"/>
          </a:xfrm>
        </p:spPr>
        <p:txBody>
          <a:bodyPr vert="horz" lIns="91440" tIns="45720" rIns="91440" bIns="45720" rtlCol="0" anchor="ctr">
            <a:normAutofit/>
          </a:bodyPr>
          <a:lstStyle/>
          <a:p>
            <a:r>
              <a:rPr lang="en-US" dirty="0"/>
              <a:t>Cooperation</a:t>
            </a:r>
          </a:p>
        </p:txBody>
      </p:sp>
      <p:pic>
        <p:nvPicPr>
          <p:cNvPr id="4" name="Content Placeholder 3">
            <a:extLst>
              <a:ext uri="{FF2B5EF4-FFF2-40B4-BE49-F238E27FC236}">
                <a16:creationId xmlns:a16="http://schemas.microsoft.com/office/drawing/2014/main" id="{C50D7C78-9F9E-4D89-993E-83638369928B}"/>
              </a:ext>
            </a:extLst>
          </p:cNvPr>
          <p:cNvPicPr>
            <a:picLocks noGrp="1" noChangeAspect="1"/>
          </p:cNvPicPr>
          <p:nvPr>
            <p:ph idx="1"/>
          </p:nvPr>
        </p:nvPicPr>
        <p:blipFill rotWithShape="1">
          <a:blip r:embed="rId3"/>
          <a:srcRect t="15368" b="30526"/>
          <a:stretch/>
        </p:blipFill>
        <p:spPr>
          <a:xfrm>
            <a:off x="0" y="0"/>
            <a:ext cx="12191980" cy="356134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5C7C6D59-0CBA-4043-A652-3F16FC17E5E0}"/>
              </a:ext>
            </a:extLst>
          </p:cNvPr>
          <p:cNvSpPr txBox="1"/>
          <p:nvPr/>
        </p:nvSpPr>
        <p:spPr>
          <a:xfrm>
            <a:off x="3630038" y="3814816"/>
            <a:ext cx="7485413" cy="885715"/>
          </a:xfrm>
          <a:prstGeom prst="rect">
            <a:avLst/>
          </a:prstGeom>
        </p:spPr>
        <p:txBody>
          <a:bodyPr vert="horz" lIns="91440" tIns="45720" rIns="91440" bIns="45720" rtlCol="0" anchor="ctr">
            <a:normAutofit/>
          </a:bodyPr>
          <a:lstStyle/>
          <a:p>
            <a:pPr marL="57150">
              <a:lnSpc>
                <a:spcPct val="90000"/>
              </a:lnSpc>
              <a:spcAft>
                <a:spcPts val="600"/>
              </a:spcAft>
            </a:pPr>
            <a:endParaRPr lang="en-US" dirty="0"/>
          </a:p>
          <a:p>
            <a:pPr marL="285750" indent="-228600">
              <a:lnSpc>
                <a:spcPct val="90000"/>
              </a:lnSpc>
              <a:spcAft>
                <a:spcPts val="600"/>
              </a:spcAft>
              <a:buFont typeface="Arial" panose="020B0604020202020204" pitchFamily="34" charset="0"/>
              <a:buChar char="•"/>
            </a:pPr>
            <a:r>
              <a:rPr lang="en-US" dirty="0"/>
              <a:t>Understanding each organization’s responsibilities and leveraging skillsets</a:t>
            </a:r>
          </a:p>
          <a:p>
            <a:pPr indent="-228600">
              <a:lnSpc>
                <a:spcPct val="90000"/>
              </a:lnSpc>
              <a:spcAft>
                <a:spcPts val="600"/>
              </a:spcAft>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B7DF34DF-01F0-4EA7-8670-0FBABEC61A9C}"/>
              </a:ext>
            </a:extLst>
          </p:cNvPr>
          <p:cNvSpPr txBox="1"/>
          <p:nvPr/>
        </p:nvSpPr>
        <p:spPr>
          <a:xfrm>
            <a:off x="165433" y="4700531"/>
            <a:ext cx="3091440"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TR’s existing veteran-volunteer force of 120,000 nationwide</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Robust Enterprise Management System</a:t>
            </a:r>
            <a:endParaRPr lang="en-US" sz="1600" b="1" dirty="0"/>
          </a:p>
        </p:txBody>
      </p:sp>
      <p:sp>
        <p:nvSpPr>
          <p:cNvPr id="13" name="TextBox 12">
            <a:extLst>
              <a:ext uri="{FF2B5EF4-FFF2-40B4-BE49-F238E27FC236}">
                <a16:creationId xmlns:a16="http://schemas.microsoft.com/office/drawing/2014/main" id="{CFA9A8B1-F9AF-47C7-A785-83AE77FD0A5F}"/>
              </a:ext>
            </a:extLst>
          </p:cNvPr>
          <p:cNvSpPr txBox="1"/>
          <p:nvPr/>
        </p:nvSpPr>
        <p:spPr>
          <a:xfrm>
            <a:off x="3520370" y="4764306"/>
            <a:ext cx="3091440"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in-depth Case Management support</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Experienced financial grant disbursement program</a:t>
            </a:r>
            <a:endParaRPr lang="en-US" sz="1600" b="1" dirty="0"/>
          </a:p>
        </p:txBody>
      </p:sp>
      <p:sp>
        <p:nvSpPr>
          <p:cNvPr id="15" name="TextBox 14">
            <a:extLst>
              <a:ext uri="{FF2B5EF4-FFF2-40B4-BE49-F238E27FC236}">
                <a16:creationId xmlns:a16="http://schemas.microsoft.com/office/drawing/2014/main" id="{4ECB2F9F-91E6-4AB3-9042-0F822825E866}"/>
              </a:ext>
            </a:extLst>
          </p:cNvPr>
          <p:cNvSpPr txBox="1"/>
          <p:nvPr/>
        </p:nvSpPr>
        <p:spPr>
          <a:xfrm>
            <a:off x="6611810" y="4762497"/>
            <a:ext cx="3091440"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Funding specialty programs to bridge cancer care as well as aid to vulnerable populations</a:t>
            </a:r>
            <a:endParaRPr lang="en-US" sz="1600" b="1" dirty="0"/>
          </a:p>
        </p:txBody>
      </p:sp>
      <p:pic>
        <p:nvPicPr>
          <p:cNvPr id="7" name="Graphic 6" descr="Repeat">
            <a:extLst>
              <a:ext uri="{FF2B5EF4-FFF2-40B4-BE49-F238E27FC236}">
                <a16:creationId xmlns:a16="http://schemas.microsoft.com/office/drawing/2014/main" id="{DB6DB700-1838-474F-BE81-AC760EDD74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5523" y="5049826"/>
            <a:ext cx="624847" cy="624847"/>
          </a:xfrm>
          <a:prstGeom prst="rect">
            <a:avLst/>
          </a:prstGeom>
        </p:spPr>
      </p:pic>
      <p:pic>
        <p:nvPicPr>
          <p:cNvPr id="16" name="Graphic 15" descr="Repeat">
            <a:extLst>
              <a:ext uri="{FF2B5EF4-FFF2-40B4-BE49-F238E27FC236}">
                <a16:creationId xmlns:a16="http://schemas.microsoft.com/office/drawing/2014/main" id="{8F5D2F5F-3A3C-4088-AB04-5A3A767130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5990" y="5046389"/>
            <a:ext cx="624847" cy="624847"/>
          </a:xfrm>
          <a:prstGeom prst="rect">
            <a:avLst/>
          </a:prstGeom>
        </p:spPr>
      </p:pic>
    </p:spTree>
    <p:extLst>
      <p:ext uri="{BB962C8B-B14F-4D97-AF65-F5344CB8AC3E}">
        <p14:creationId xmlns:p14="http://schemas.microsoft.com/office/powerpoint/2010/main" val="1871336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67A00448FFFB40A7750AEE752E9060" ma:contentTypeVersion="14" ma:contentTypeDescription="Create a new document." ma:contentTypeScope="" ma:versionID="cb28efc7c57bab74b47ad143124044ca">
  <xsd:schema xmlns:xsd="http://www.w3.org/2001/XMLSchema" xmlns:xs="http://www.w3.org/2001/XMLSchema" xmlns:p="http://schemas.microsoft.com/office/2006/metadata/properties" xmlns:ns1="http://schemas.microsoft.com/sharepoint/v3" xmlns:ns3="5a2b4974-876e-49a7-a20a-597c12a3cc30" xmlns:ns4="e8d2cfb0-721d-4a8b-bf30-66523878ee21" targetNamespace="http://schemas.microsoft.com/office/2006/metadata/properties" ma:root="true" ma:fieldsID="ea8b99b9fa95883d04e4fd3758dfe8c7" ns1:_="" ns3:_="" ns4:_="">
    <xsd:import namespace="http://schemas.microsoft.com/sharepoint/v3"/>
    <xsd:import namespace="5a2b4974-876e-49a7-a20a-597c12a3cc30"/>
    <xsd:import namespace="e8d2cfb0-721d-4a8b-bf30-66523878ee2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2b4974-876e-49a7-a20a-597c12a3cc3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d2cfb0-721d-4a8b-bf30-66523878ee2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138C5B-1D89-4FB1-98DC-98D325CF41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a2b4974-876e-49a7-a20a-597c12a3cc30"/>
    <ds:schemaRef ds:uri="e8d2cfb0-721d-4a8b-bf30-66523878e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57D100-B1AB-438C-A14B-4C0D482D667F}">
  <ds:schemaRefs>
    <ds:schemaRef ds:uri="http://schemas.microsoft.com/sharepoint/v3"/>
    <ds:schemaRef ds:uri="http://purl.org/dc/elements/1.1/"/>
    <ds:schemaRef ds:uri="http://schemas.microsoft.com/office/2006/documentManagement/types"/>
    <ds:schemaRef ds:uri="http://purl.org/dc/dcmitype/"/>
    <ds:schemaRef ds:uri="http://schemas.openxmlformats.org/package/2006/metadata/core-properties"/>
    <ds:schemaRef ds:uri="5a2b4974-876e-49a7-a20a-597c12a3cc30"/>
    <ds:schemaRef ds:uri="http://schemas.microsoft.com/office/infopath/2007/PartnerControls"/>
    <ds:schemaRef ds:uri="http://schemas.microsoft.com/office/2006/metadata/properties"/>
    <ds:schemaRef ds:uri="http://purl.org/dc/terms/"/>
    <ds:schemaRef ds:uri="e8d2cfb0-721d-4a8b-bf30-66523878ee21"/>
    <ds:schemaRef ds:uri="http://www.w3.org/XML/1998/namespace"/>
  </ds:schemaRefs>
</ds:datastoreItem>
</file>

<file path=customXml/itemProps3.xml><?xml version="1.0" encoding="utf-8"?>
<ds:datastoreItem xmlns:ds="http://schemas.openxmlformats.org/officeDocument/2006/customXml" ds:itemID="{CA925E05-7E5E-42FC-A53F-8C79FA6B22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TotalTime>
  <Words>3231</Words>
  <Application>Microsoft Office PowerPoint</Application>
  <PresentationFormat>Widescreen</PresentationFormat>
  <Paragraphs>221</Paragraphs>
  <Slides>17</Slides>
  <Notes>15</Notes>
  <HiddenSlides>2</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Amplifying the 4 C's During Times of Food Insecurity</vt:lpstr>
      <vt:lpstr>Introduction</vt:lpstr>
      <vt:lpstr>Implications of COVID-19  for perspective…</vt:lpstr>
      <vt:lpstr>Immunocompromised Patients:   Pre-Pandemic</vt:lpstr>
      <vt:lpstr>Immunocompromised Patients:  Post-Pandemic</vt:lpstr>
      <vt:lpstr>PowerPoint Presentation</vt:lpstr>
      <vt:lpstr>THE 4 C’S  OF DISASTER  PARTNERING</vt:lpstr>
      <vt:lpstr>Communication </vt:lpstr>
      <vt:lpstr>Cooperation</vt:lpstr>
      <vt:lpstr>Coordination</vt:lpstr>
      <vt:lpstr>Collaboration </vt:lpstr>
      <vt:lpstr>Program Outcomes/Evolution</vt:lpstr>
      <vt:lpstr>Lessons Learned</vt:lpstr>
      <vt:lpstr>PowerPoint Presentation</vt:lpstr>
      <vt:lpstr>THANK YOU! </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Amplifying the 4 C's During Times of Food Insecurity</dc:title>
  <dc:creator>Tom Shields</dc:creator>
  <cp:lastModifiedBy>Tom Shields</cp:lastModifiedBy>
  <cp:revision>2</cp:revision>
  <dcterms:created xsi:type="dcterms:W3CDTF">2021-05-04T22:57:50Z</dcterms:created>
  <dcterms:modified xsi:type="dcterms:W3CDTF">2021-05-05T00:43:18Z</dcterms:modified>
</cp:coreProperties>
</file>